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6" r:id="rId2"/>
    <p:sldId id="269" r:id="rId3"/>
    <p:sldId id="257" r:id="rId4"/>
    <p:sldId id="265" r:id="rId5"/>
    <p:sldId id="258" r:id="rId6"/>
    <p:sldId id="260" r:id="rId7"/>
    <p:sldId id="259" r:id="rId8"/>
    <p:sldId id="261" r:id="rId9"/>
    <p:sldId id="262" r:id="rId10"/>
    <p:sldId id="263" r:id="rId11"/>
    <p:sldId id="267" r:id="rId12"/>
    <p:sldId id="270" r:id="rId13"/>
    <p:sldId id="264" r:id="rId14"/>
  </p:sldIdLst>
  <p:sldSz cx="12192000" cy="6858000"/>
  <p:notesSz cx="6858000" cy="9144000"/>
  <p:embeddedFontLst>
    <p:embeddedFont>
      <p:font typeface="Schnyder L" pitchFamily="50" charset="0"/>
      <p:bold r:id="rId16"/>
    </p:embeddedFont>
    <p:embeddedFont>
      <p:font typeface="Tahoma" panose="020B0604030504040204" pitchFamily="34" charset="0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>
        <p:scale>
          <a:sx n="66" d="100"/>
          <a:sy n="66" d="100"/>
        </p:scale>
        <p:origin x="2112" y="7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30896F-248C-4D1A-8BF5-CCD008E51925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5E1A32-2445-49C8-8465-1283966E1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068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5E1A32-2445-49C8-8465-1283966E13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90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7FA51-AB01-8C0C-7CCC-AFEA6D97F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B8EEF6-A11F-6173-0CA7-81B1F705C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28CD2B-567C-15F3-F7CA-CD654EAF1D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27D02-8606-BCE2-45B9-EC8504C81E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5E1A32-2445-49C8-8465-1283966E13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721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5E1A32-2445-49C8-8465-1283966E13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962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5E1A32-2445-49C8-8465-1283966E13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72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5E1A32-2445-49C8-8465-1283966E13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189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B692F-DCF8-9EE2-09C3-29708A27E8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301E7B-49CE-309F-20FA-73D225F9F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AB3CB-CAFE-C1DD-0542-1D25FCC1A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71ED5-422C-4975-A1AF-507141EE54C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F0B3D1-D04A-6980-A8E2-E26AEC008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BCA31-8464-ED00-3B3F-35053C78F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BDAE-1DDA-4639-B51C-D76F6C823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780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C77ED-DEDA-AD3D-4473-FD1B19EDB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F33210-BDA9-7982-F843-603F87D3F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30263-EC12-A39C-4BC5-E20F40E44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71ED5-422C-4975-A1AF-507141EE54C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832C7-C16D-FE09-7433-525B814DD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CC4E5-DE49-00A8-41D3-4F5F1A870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BDAE-1DDA-4639-B51C-D76F6C823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98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F2C92C-EFDC-C868-D045-B546E54AB3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7400F9-30D7-188D-525A-ABA554CD0E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C081C-167A-E9DE-DEE9-67D6110FC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71ED5-422C-4975-A1AF-507141EE54C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33FCF-E5C1-6E8E-6D94-3D42A6F27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6BE12-17D7-5AD3-78E4-81BC9ECB1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BDAE-1DDA-4639-B51C-D76F6C823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9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D82C7-F29B-BDB2-3A41-1F332226C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3F1D6-77E5-30D2-F7BE-8DCF2D7A2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6320E-7199-093E-770A-7BEABB28E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71ED5-422C-4975-A1AF-507141EE54C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86682-36D4-1E2A-E12D-CC012A48F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5ED81-9376-4B4A-3EAE-5CB508A9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BDAE-1DDA-4639-B51C-D76F6C823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598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C58EC-1332-21DB-E911-28B9C9A78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174EC-7705-DDE0-ED2F-7C21CE74D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BB035-409E-AC82-5918-755A4AA96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71ED5-422C-4975-A1AF-507141EE54C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B4434-1810-84CD-4B3A-552C46607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3D071-9418-D18C-F60C-C2E6C2BCF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BDAE-1DDA-4639-B51C-D76F6C823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56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60D8B-B003-74CF-A662-C1CF6CD3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A8761-F7EB-CC19-C993-533EDF1413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30265C-77B9-558E-9F71-CA68381124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8A0F4-7B76-0041-7795-F1D51F05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71ED5-422C-4975-A1AF-507141EE54C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AB4326-3748-F828-7182-92171E90D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0276D2-4AC3-C82A-8033-A21DF0F4B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BDAE-1DDA-4639-B51C-D76F6C823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85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3D83D-122E-5074-2566-F958393EE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6A3C38-B7CD-FB7D-4532-71AEA18AE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729755-356C-C892-DC8D-1B27BC7152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54A360-B74F-E0AD-FB1A-4D6C903FF0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6BFD9-5DC8-BBDE-0F86-F300FDE66F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65DDE8-8B82-7782-1721-CAA9E4B45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71ED5-422C-4975-A1AF-507141EE54C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54F5D5-0967-BA00-6CEF-0FE99D864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2682C7-74EB-CAD6-13C5-A1E9A3D8C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BDAE-1DDA-4639-B51C-D76F6C823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5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69D3E-0BF1-9D5D-B47F-5959A64DD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79B804-A61C-EED9-BB55-E6A310D6C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71ED5-422C-4975-A1AF-507141EE54C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837D20-C8F6-A5F9-20C4-C51CE2EB7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EC1D9A-23AC-2DD4-056C-CF6B82C49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BDAE-1DDA-4639-B51C-D76F6C823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83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F3279E-2C09-37D2-ADA1-59BD35880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71ED5-422C-4975-A1AF-507141EE54C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C31F04-37C5-222D-4CB0-24AFCA425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009F7-E37F-ACE6-D52A-1FFACE730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BDAE-1DDA-4639-B51C-D76F6C823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43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DF2CE-F58D-62EB-98DF-A6AFBD407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61EBB-99E9-BC5F-028A-F27823B60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1D0D3E-D08F-C383-9B1D-C8613A7D67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3BBC06-FA0C-14DA-98B8-69D302E7B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71ED5-422C-4975-A1AF-507141EE54C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6ADCFF-5D8B-8205-2E7C-834FC9955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0049-0564-3A69-043F-DAC765919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BDAE-1DDA-4639-B51C-D76F6C823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764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28656-B011-6F1B-9A48-BDD65B0BB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4A4B02-C1A3-F65C-7D9D-C773E2F010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86B3E5-3C32-36F2-7431-D8B3325F3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589674-CB59-AD5E-64BA-19E80BE78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71ED5-422C-4975-A1AF-507141EE54C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BC5105-FCA9-B3E5-E812-5C269E3A0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9060C2-2C20-D9B0-2E13-1A291F120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BDAE-1DDA-4639-B51C-D76F6C823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72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9D4B03-53BF-BB50-1925-E3C1D3AA3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33E196-6E7D-9814-C529-89A5893AD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17BF0-6B74-9167-4045-E8032F83B8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C71ED5-422C-4975-A1AF-507141EE54C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9D3B2-0CED-A2B5-1F46-3BDF86E0F9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B4919-C27E-83FC-0F10-83ED558C86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BCBDAE-1DDA-4639-B51C-D76F6C823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923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1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6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9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71808-9FE8-969B-5728-0C1B2ED3EB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3016" y="856343"/>
            <a:ext cx="9473015" cy="3280227"/>
          </a:xfrm>
        </p:spPr>
        <p:txBody>
          <a:bodyPr>
            <a:normAutofit fontScale="90000"/>
          </a:bodyPr>
          <a:lstStyle/>
          <a:p>
            <a:r>
              <a:rPr lang="en-US" sz="21500" dirty="0">
                <a:solidFill>
                  <a:schemeClr val="accent6">
                    <a:lumMod val="75000"/>
                  </a:schemeClr>
                </a:solidFill>
                <a:latin typeface="Schnyder L" pitchFamily="50" charset="0"/>
              </a:rPr>
              <a:t>Eco</a:t>
            </a:r>
            <a:r>
              <a:rPr lang="en-US" sz="21500" dirty="0">
                <a:latin typeface="Schnyder L" pitchFamily="50" charset="0"/>
              </a:rPr>
              <a:t>Logic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B3F9C6-AE6B-9660-568F-470460D5DB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84562" y="3946129"/>
            <a:ext cx="5019675" cy="638176"/>
          </a:xfrm>
        </p:spPr>
        <p:txBody>
          <a:bodyPr>
            <a:normAutofit fontScale="85000" lnSpcReduction="10000"/>
          </a:bodyPr>
          <a:lstStyle/>
          <a:p>
            <a:r>
              <a:rPr lang="en-US" sz="3200" b="1" spc="200" dirty="0">
                <a:latin typeface="Schnyder L" pitchFamily="50" charset="0"/>
              </a:rPr>
              <a:t>Smart. Sustainable. Affordable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F9B4AF-7362-F454-742B-5D79975CFD82}"/>
              </a:ext>
            </a:extLst>
          </p:cNvPr>
          <p:cNvSpPr txBox="1"/>
          <p:nvPr/>
        </p:nvSpPr>
        <p:spPr>
          <a:xfrm>
            <a:off x="-4870358" y="3692717"/>
            <a:ext cx="55626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MD. ABU TOWSIF</a:t>
            </a:r>
          </a:p>
          <a:p>
            <a:r>
              <a:rPr lang="en-US" sz="2800" spc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22-47019-1</a:t>
            </a:r>
          </a:p>
          <a:p>
            <a:r>
              <a:rPr lang="en-US" sz="2800" spc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 # 02</a:t>
            </a:r>
          </a:p>
          <a:p>
            <a:r>
              <a:rPr lang="en-US" sz="2800" spc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ENGINEERING ETHICS</a:t>
            </a:r>
          </a:p>
          <a:p>
            <a:r>
              <a:rPr lang="en-US" sz="2800" spc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SECTION G</a:t>
            </a:r>
          </a:p>
        </p:txBody>
      </p:sp>
    </p:spTree>
    <p:extLst>
      <p:ext uri="{BB962C8B-B14F-4D97-AF65-F5344CB8AC3E}">
        <p14:creationId xmlns:p14="http://schemas.microsoft.com/office/powerpoint/2010/main" val="480999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0FF9A-CB72-32FE-A99E-BF0AFF4A9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8C0E3-14CD-ABB7-F4E1-473E3E9D211F}"/>
              </a:ext>
            </a:extLst>
          </p:cNvPr>
          <p:cNvSpPr txBox="1"/>
          <p:nvPr/>
        </p:nvSpPr>
        <p:spPr>
          <a:xfrm>
            <a:off x="1530346" y="3095440"/>
            <a:ext cx="79030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Let’s all commit to maintaining integrity in every </a:t>
            </a:r>
          </a:p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aspect of our work, fostering a culture of transparency, </a:t>
            </a:r>
          </a:p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respect, and responsibility to achieve our shared vision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E0E25E-2C7B-36E1-29BF-B1DF7C8A3261}"/>
              </a:ext>
            </a:extLst>
          </p:cNvPr>
          <p:cNvSpPr txBox="1">
            <a:spLocks/>
          </p:cNvSpPr>
          <p:nvPr/>
        </p:nvSpPr>
        <p:spPr>
          <a:xfrm>
            <a:off x="2677335" y="1146572"/>
            <a:ext cx="3344086" cy="7143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Schnyder L" pitchFamily="50" charset="0"/>
              </a:rPr>
              <a:t>Call to 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Schnyder L" pitchFamily="50" charset="0"/>
              </a:rPr>
              <a:t>Action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9B25924-1B6A-B8E7-661A-B32004EE3436}"/>
              </a:ext>
            </a:extLst>
          </p:cNvPr>
          <p:cNvSpPr txBox="1">
            <a:spLocks/>
          </p:cNvSpPr>
          <p:nvPr/>
        </p:nvSpPr>
        <p:spPr>
          <a:xfrm>
            <a:off x="609457" y="252918"/>
            <a:ext cx="3168831" cy="9961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dirty="0">
                <a:solidFill>
                  <a:schemeClr val="accent6">
                    <a:lumMod val="75000"/>
                  </a:schemeClr>
                </a:solidFill>
                <a:latin typeface="Schnyder L" pitchFamily="50" charset="0"/>
              </a:rPr>
              <a:t>Eco</a:t>
            </a:r>
            <a:r>
              <a:rPr lang="en-US" sz="6600" dirty="0">
                <a:latin typeface="Schnyder L" pitchFamily="50" charset="0"/>
              </a:rPr>
              <a:t>Logic</a:t>
            </a:r>
            <a:endParaRPr lang="en-US" sz="4000" dirty="0"/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4332DBC9-B67D-D402-2D57-6350EE81F57B}"/>
              </a:ext>
            </a:extLst>
          </p:cNvPr>
          <p:cNvSpPr/>
          <p:nvPr/>
        </p:nvSpPr>
        <p:spPr>
          <a:xfrm>
            <a:off x="911393" y="2842359"/>
            <a:ext cx="8302945" cy="1706492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ectangle 25">
            <a:extLst>
              <a:ext uri="{FF2B5EF4-FFF2-40B4-BE49-F238E27FC236}">
                <a16:creationId xmlns:a16="http://schemas.microsoft.com/office/drawing/2014/main" id="{77FF4141-2523-7AB4-696D-EF5DA7B56E12}"/>
              </a:ext>
            </a:extLst>
          </p:cNvPr>
          <p:cNvSpPr/>
          <p:nvPr/>
        </p:nvSpPr>
        <p:spPr>
          <a:xfrm>
            <a:off x="326679" y="3095440"/>
            <a:ext cx="1168707" cy="122121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D6077F-CC5B-4482-8128-962610BEB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236" y="-1110380"/>
            <a:ext cx="5913315" cy="7835143"/>
          </a:xfrm>
          <a:prstGeom prst="rect">
            <a:avLst/>
          </a:prstGeom>
        </p:spPr>
      </p:pic>
      <p:pic>
        <p:nvPicPr>
          <p:cNvPr id="4" name="Picture 3" descr="A handshake with a check mark and a circle&#10;&#10;Description automatically generated">
            <a:extLst>
              <a:ext uri="{FF2B5EF4-FFF2-40B4-BE49-F238E27FC236}">
                <a16:creationId xmlns:a16="http://schemas.microsoft.com/office/drawing/2014/main" id="{61E25C09-F9C0-E9E0-1A65-775BE8406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88" y="3229260"/>
            <a:ext cx="932688" cy="93268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8BD4287-A2A8-3347-2466-998B0FA3B280}"/>
              </a:ext>
            </a:extLst>
          </p:cNvPr>
          <p:cNvSpPr/>
          <p:nvPr/>
        </p:nvSpPr>
        <p:spPr>
          <a:xfrm rot="19988394">
            <a:off x="4430573" y="-933597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56914D-88A4-998A-7D92-9833B68771CF}"/>
              </a:ext>
            </a:extLst>
          </p:cNvPr>
          <p:cNvSpPr/>
          <p:nvPr/>
        </p:nvSpPr>
        <p:spPr>
          <a:xfrm rot="19988394">
            <a:off x="4988523" y="-748993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8CBE74-2D1D-7A68-9DA6-378E9DCCC853}"/>
              </a:ext>
            </a:extLst>
          </p:cNvPr>
          <p:cNvSpPr/>
          <p:nvPr/>
        </p:nvSpPr>
        <p:spPr>
          <a:xfrm rot="14195168">
            <a:off x="7117189" y="5789198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D44CA4-7BC7-6AFC-9131-52DA5F502DAE}"/>
              </a:ext>
            </a:extLst>
          </p:cNvPr>
          <p:cNvSpPr/>
          <p:nvPr/>
        </p:nvSpPr>
        <p:spPr>
          <a:xfrm rot="14195168">
            <a:off x="7675139" y="5973802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3F3BF74-6B9D-BDF2-13FB-EBCC24FC21DC}"/>
              </a:ext>
            </a:extLst>
          </p:cNvPr>
          <p:cNvSpPr txBox="1">
            <a:spLocks/>
          </p:cNvSpPr>
          <p:nvPr/>
        </p:nvSpPr>
        <p:spPr>
          <a:xfrm>
            <a:off x="-4394235" y="2099243"/>
            <a:ext cx="4222319" cy="9961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dirty="0">
                <a:latin typeface="Schnyder L" pitchFamily="50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424027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82B86-799C-6D73-259C-3F58A1CB3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F7209C4-A29E-EA4F-7D6E-847CEF7B7143}"/>
              </a:ext>
            </a:extLst>
          </p:cNvPr>
          <p:cNvSpPr txBox="1">
            <a:spLocks/>
          </p:cNvSpPr>
          <p:nvPr/>
        </p:nvSpPr>
        <p:spPr>
          <a:xfrm>
            <a:off x="3095625" y="1186532"/>
            <a:ext cx="3743326" cy="7143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Schnyder L" pitchFamily="50" charset="0"/>
              </a:rPr>
              <a:t>Conclusion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6D2EC73-0AC3-D2C1-29F0-F9819CC67312}"/>
              </a:ext>
            </a:extLst>
          </p:cNvPr>
          <p:cNvSpPr txBox="1">
            <a:spLocks/>
          </p:cNvSpPr>
          <p:nvPr/>
        </p:nvSpPr>
        <p:spPr>
          <a:xfrm>
            <a:off x="609457" y="252918"/>
            <a:ext cx="3168831" cy="9961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dirty="0">
                <a:solidFill>
                  <a:schemeClr val="accent6">
                    <a:lumMod val="75000"/>
                  </a:schemeClr>
                </a:solidFill>
                <a:latin typeface="Schnyder L" pitchFamily="50" charset="0"/>
              </a:rPr>
              <a:t>Eco</a:t>
            </a:r>
            <a:r>
              <a:rPr lang="en-US" sz="6600" dirty="0">
                <a:latin typeface="Schnyder L" pitchFamily="50" charset="0"/>
              </a:rPr>
              <a:t>Logic</a:t>
            </a:r>
            <a:endParaRPr lang="en-US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C37071-A829-3E42-2FDE-2F422E10FB32}"/>
              </a:ext>
            </a:extLst>
          </p:cNvPr>
          <p:cNvSpPr txBox="1"/>
          <p:nvPr/>
        </p:nvSpPr>
        <p:spPr>
          <a:xfrm>
            <a:off x="2248777" y="2399551"/>
            <a:ext cx="2397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Affordable Solutions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ABD510-E6C4-3175-4E8C-398F58648062}"/>
              </a:ext>
            </a:extLst>
          </p:cNvPr>
          <p:cNvSpPr txBox="1"/>
          <p:nvPr/>
        </p:nvSpPr>
        <p:spPr>
          <a:xfrm>
            <a:off x="2248779" y="3016813"/>
            <a:ext cx="2397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Sustainable Software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5155D9-1F69-08B4-C737-5DAAA9029EDB}"/>
              </a:ext>
            </a:extLst>
          </p:cNvPr>
          <p:cNvSpPr txBox="1"/>
          <p:nvPr/>
        </p:nvSpPr>
        <p:spPr>
          <a:xfrm>
            <a:off x="2248779" y="3618792"/>
            <a:ext cx="2397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Energy Management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D59FB3-0437-E308-6A26-F9A30444D42D}"/>
              </a:ext>
            </a:extLst>
          </p:cNvPr>
          <p:cNvSpPr txBox="1"/>
          <p:nvPr/>
        </p:nvSpPr>
        <p:spPr>
          <a:xfrm>
            <a:off x="2218903" y="4251941"/>
            <a:ext cx="3153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Smart Home Automation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0EC4EC-B7D5-00B6-2CA9-9D810915961A}"/>
              </a:ext>
            </a:extLst>
          </p:cNvPr>
          <p:cNvSpPr txBox="1"/>
          <p:nvPr/>
        </p:nvSpPr>
        <p:spPr>
          <a:xfrm>
            <a:off x="2218903" y="4882469"/>
            <a:ext cx="3153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Quality of Life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82E33F-B18B-3871-B888-060A49D92767}"/>
              </a:ext>
            </a:extLst>
          </p:cNvPr>
          <p:cNvSpPr txBox="1"/>
          <p:nvPr/>
        </p:nvSpPr>
        <p:spPr>
          <a:xfrm>
            <a:off x="2218903" y="5550851"/>
            <a:ext cx="3153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Environmental Responsibility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D82820-3E3A-53F9-84BE-5C006C21D50F}"/>
              </a:ext>
            </a:extLst>
          </p:cNvPr>
          <p:cNvSpPr txBox="1"/>
          <p:nvPr/>
        </p:nvSpPr>
        <p:spPr>
          <a:xfrm>
            <a:off x="7051298" y="2414043"/>
            <a:ext cx="231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Ethical Guidelines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4E7F65-F7AA-4A23-78C5-83AF2B204666}"/>
              </a:ext>
            </a:extLst>
          </p:cNvPr>
          <p:cNvSpPr txBox="1"/>
          <p:nvPr/>
        </p:nvSpPr>
        <p:spPr>
          <a:xfrm>
            <a:off x="7048417" y="3093230"/>
            <a:ext cx="260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Maintaining Trust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267AF7-3FD4-2EAD-7594-893AC58C70EB}"/>
              </a:ext>
            </a:extLst>
          </p:cNvPr>
          <p:cNvSpPr txBox="1"/>
          <p:nvPr/>
        </p:nvSpPr>
        <p:spPr>
          <a:xfrm>
            <a:off x="7048416" y="4255629"/>
            <a:ext cx="260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Driving Success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D4C774-EF9D-5FE7-9D0D-CC7E5247FDB2}"/>
              </a:ext>
            </a:extLst>
          </p:cNvPr>
          <p:cNvSpPr txBox="1"/>
          <p:nvPr/>
        </p:nvSpPr>
        <p:spPr>
          <a:xfrm>
            <a:off x="7048417" y="3675837"/>
            <a:ext cx="260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Ensuring Fairness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AEEBE1-9553-1ABD-4877-E2DA037DE200}"/>
              </a:ext>
            </a:extLst>
          </p:cNvPr>
          <p:cNvSpPr/>
          <p:nvPr/>
        </p:nvSpPr>
        <p:spPr>
          <a:xfrm>
            <a:off x="1947972" y="2370402"/>
            <a:ext cx="3309624" cy="472241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999541-E023-0042-67C1-C29C86285F15}"/>
              </a:ext>
            </a:extLst>
          </p:cNvPr>
          <p:cNvSpPr/>
          <p:nvPr/>
        </p:nvSpPr>
        <p:spPr>
          <a:xfrm>
            <a:off x="1774039" y="2435813"/>
            <a:ext cx="347865" cy="34756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CC81ADE-D63D-FC41-2DCB-3E34E8211DA4}"/>
              </a:ext>
            </a:extLst>
          </p:cNvPr>
          <p:cNvSpPr/>
          <p:nvPr/>
        </p:nvSpPr>
        <p:spPr>
          <a:xfrm>
            <a:off x="1947972" y="2990321"/>
            <a:ext cx="3312507" cy="472241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05995D7-4C40-D5ED-B1DC-C26156F47E7A}"/>
              </a:ext>
            </a:extLst>
          </p:cNvPr>
          <p:cNvSpPr/>
          <p:nvPr/>
        </p:nvSpPr>
        <p:spPr>
          <a:xfrm>
            <a:off x="1774039" y="3055732"/>
            <a:ext cx="347865" cy="34756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A731A5A-0163-4D48-8037-1350761141DF}"/>
              </a:ext>
            </a:extLst>
          </p:cNvPr>
          <p:cNvSpPr/>
          <p:nvPr/>
        </p:nvSpPr>
        <p:spPr>
          <a:xfrm>
            <a:off x="1945089" y="3601843"/>
            <a:ext cx="3312507" cy="472241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E067E1A-D45D-CFC1-E925-C054A8571319}"/>
              </a:ext>
            </a:extLst>
          </p:cNvPr>
          <p:cNvSpPr/>
          <p:nvPr/>
        </p:nvSpPr>
        <p:spPr>
          <a:xfrm>
            <a:off x="1771156" y="3667254"/>
            <a:ext cx="347865" cy="34756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9AFF0E7-13EB-0407-18BE-308C6B651452}"/>
              </a:ext>
            </a:extLst>
          </p:cNvPr>
          <p:cNvSpPr/>
          <p:nvPr/>
        </p:nvSpPr>
        <p:spPr>
          <a:xfrm>
            <a:off x="1945089" y="4247624"/>
            <a:ext cx="3312507" cy="472241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1C63DCD-FDBC-B75F-A71A-5E01E1768D69}"/>
              </a:ext>
            </a:extLst>
          </p:cNvPr>
          <p:cNvSpPr/>
          <p:nvPr/>
        </p:nvSpPr>
        <p:spPr>
          <a:xfrm>
            <a:off x="1771156" y="4313035"/>
            <a:ext cx="347865" cy="34756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6B86FC6-A3BA-AEEF-3A54-3F979907BF5D}"/>
              </a:ext>
            </a:extLst>
          </p:cNvPr>
          <p:cNvSpPr/>
          <p:nvPr/>
        </p:nvSpPr>
        <p:spPr>
          <a:xfrm>
            <a:off x="1945089" y="4882939"/>
            <a:ext cx="3312507" cy="472241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E507C6B-8D54-ABD3-CEA5-32619716A9F8}"/>
              </a:ext>
            </a:extLst>
          </p:cNvPr>
          <p:cNvSpPr/>
          <p:nvPr/>
        </p:nvSpPr>
        <p:spPr>
          <a:xfrm>
            <a:off x="1771156" y="4948828"/>
            <a:ext cx="347865" cy="34756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F151BA4-7339-5D59-5CE2-BC0E1AA1D3C3}"/>
              </a:ext>
            </a:extLst>
          </p:cNvPr>
          <p:cNvSpPr/>
          <p:nvPr/>
        </p:nvSpPr>
        <p:spPr>
          <a:xfrm>
            <a:off x="1945089" y="5520827"/>
            <a:ext cx="3312507" cy="472241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DFC796C-A98C-F1EB-9D25-D9451708B296}"/>
              </a:ext>
            </a:extLst>
          </p:cNvPr>
          <p:cNvSpPr/>
          <p:nvPr/>
        </p:nvSpPr>
        <p:spPr>
          <a:xfrm>
            <a:off x="1771156" y="5586238"/>
            <a:ext cx="347865" cy="34756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6B1D89D-7525-545C-82AE-C650E1C9AC14}"/>
              </a:ext>
            </a:extLst>
          </p:cNvPr>
          <p:cNvSpPr/>
          <p:nvPr/>
        </p:nvSpPr>
        <p:spPr>
          <a:xfrm>
            <a:off x="6743784" y="2373545"/>
            <a:ext cx="3312507" cy="472241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2A72AA0-943F-9A6B-6987-3A23A1CAE5D4}"/>
              </a:ext>
            </a:extLst>
          </p:cNvPr>
          <p:cNvSpPr/>
          <p:nvPr/>
        </p:nvSpPr>
        <p:spPr>
          <a:xfrm>
            <a:off x="6569851" y="2438956"/>
            <a:ext cx="347865" cy="34756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C1EF415-CDFE-5E0C-A777-48369997A046}"/>
              </a:ext>
            </a:extLst>
          </p:cNvPr>
          <p:cNvSpPr/>
          <p:nvPr/>
        </p:nvSpPr>
        <p:spPr>
          <a:xfrm>
            <a:off x="6743784" y="2990321"/>
            <a:ext cx="3312507" cy="472241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FA55A6A-7E90-BD12-670E-7B5C8D140153}"/>
              </a:ext>
            </a:extLst>
          </p:cNvPr>
          <p:cNvSpPr/>
          <p:nvPr/>
        </p:nvSpPr>
        <p:spPr>
          <a:xfrm>
            <a:off x="6569851" y="3055732"/>
            <a:ext cx="347865" cy="34756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71CBF26-D990-DA32-4CE7-450497C89F77}"/>
              </a:ext>
            </a:extLst>
          </p:cNvPr>
          <p:cNvSpPr/>
          <p:nvPr/>
        </p:nvSpPr>
        <p:spPr>
          <a:xfrm>
            <a:off x="6740901" y="3619260"/>
            <a:ext cx="3312507" cy="472241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BDF8E5D-C2F5-3F83-74BE-FBEBC8C6410F}"/>
              </a:ext>
            </a:extLst>
          </p:cNvPr>
          <p:cNvSpPr/>
          <p:nvPr/>
        </p:nvSpPr>
        <p:spPr>
          <a:xfrm>
            <a:off x="6566968" y="3684671"/>
            <a:ext cx="347865" cy="34756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8A71644-4EF8-C4CA-18E9-ABB761EA5C3C}"/>
              </a:ext>
            </a:extLst>
          </p:cNvPr>
          <p:cNvSpPr/>
          <p:nvPr/>
        </p:nvSpPr>
        <p:spPr>
          <a:xfrm>
            <a:off x="6740901" y="4245744"/>
            <a:ext cx="3312507" cy="472241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940CDAD-9745-65AA-47AE-9CBCD36BF223}"/>
              </a:ext>
            </a:extLst>
          </p:cNvPr>
          <p:cNvSpPr/>
          <p:nvPr/>
        </p:nvSpPr>
        <p:spPr>
          <a:xfrm>
            <a:off x="6566968" y="4311155"/>
            <a:ext cx="347865" cy="34756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884920AC-B4C5-4040-A3CC-33E399C1E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1375" y="-1131078"/>
            <a:ext cx="5913315" cy="7835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91FB93-9373-40AA-B08E-BA8FBA0D9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433" y="2476495"/>
            <a:ext cx="274320" cy="274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06D56A-7916-4C8F-87D3-DF8EF2EC88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056" y="3089281"/>
            <a:ext cx="274320" cy="2743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C2C8FDA-1A37-4CF7-BC46-821240D1A9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505" y="3705554"/>
            <a:ext cx="274320" cy="2743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580952A-D309-41A1-B4E8-4A80AE3057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505" y="4355782"/>
            <a:ext cx="274320" cy="27432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0D989BA-9AFC-4F77-B94B-396F9263AA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505" y="4993818"/>
            <a:ext cx="274320" cy="2743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F0B7535-2CCB-4F4C-BB5C-23C54FB2B3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505" y="5628124"/>
            <a:ext cx="274320" cy="27432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24C8C89-3479-4662-80AA-9E8F0F506D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740" y="2461549"/>
            <a:ext cx="274320" cy="27432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87C7817-7EF4-4456-A13F-04AAF3D4D4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015" y="3080716"/>
            <a:ext cx="274320" cy="27432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0B4A7E5-B2D1-4849-B91D-0FC47B64FC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740" y="3726374"/>
            <a:ext cx="274320" cy="27432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6D79E9C-9802-4CF4-BA36-B006EBA77A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272" y="4350151"/>
            <a:ext cx="274320" cy="27432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99D9E67-7AE6-2C5A-E8FA-C5AF22A3D4C5}"/>
              </a:ext>
            </a:extLst>
          </p:cNvPr>
          <p:cNvSpPr/>
          <p:nvPr/>
        </p:nvSpPr>
        <p:spPr>
          <a:xfrm rot="3506803">
            <a:off x="8629538" y="-646067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AE7FB8-529A-0EF9-CEA0-DB5A69B16712}"/>
              </a:ext>
            </a:extLst>
          </p:cNvPr>
          <p:cNvSpPr/>
          <p:nvPr/>
        </p:nvSpPr>
        <p:spPr>
          <a:xfrm rot="3506803">
            <a:off x="9187488" y="-461463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5179D7-952D-8F64-C2B2-35F9E87FA51E}"/>
              </a:ext>
            </a:extLst>
          </p:cNvPr>
          <p:cNvSpPr/>
          <p:nvPr/>
        </p:nvSpPr>
        <p:spPr>
          <a:xfrm rot="3674745">
            <a:off x="6968713" y="5829846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88F5C5-27C7-30C9-56A8-74525C3D3EEC}"/>
              </a:ext>
            </a:extLst>
          </p:cNvPr>
          <p:cNvSpPr/>
          <p:nvPr/>
        </p:nvSpPr>
        <p:spPr>
          <a:xfrm rot="3674745">
            <a:off x="7526663" y="6014450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1FE4A5CB-E63B-3531-1894-A3523160C12A}"/>
              </a:ext>
            </a:extLst>
          </p:cNvPr>
          <p:cNvSpPr txBox="1">
            <a:spLocks/>
          </p:cNvSpPr>
          <p:nvPr/>
        </p:nvSpPr>
        <p:spPr>
          <a:xfrm>
            <a:off x="-5251248" y="1832942"/>
            <a:ext cx="4970358" cy="11838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>
                <a:latin typeface="Schnyder L" pitchFamily="50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3477509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CDF40-7891-B9F6-1BAD-91F4323CD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1346F53-FF29-2AF6-C7D4-DED05B6030B1}"/>
              </a:ext>
            </a:extLst>
          </p:cNvPr>
          <p:cNvSpPr txBox="1">
            <a:spLocks/>
          </p:cNvSpPr>
          <p:nvPr/>
        </p:nvSpPr>
        <p:spPr>
          <a:xfrm>
            <a:off x="2677335" y="1146572"/>
            <a:ext cx="3344086" cy="7143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Schnyder L" pitchFamily="50" charset="0"/>
              </a:rPr>
              <a:t>References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72E5BD-0AB9-8C25-F0BF-D84C96514E4D}"/>
              </a:ext>
            </a:extLst>
          </p:cNvPr>
          <p:cNvSpPr txBox="1">
            <a:spLocks/>
          </p:cNvSpPr>
          <p:nvPr/>
        </p:nvSpPr>
        <p:spPr>
          <a:xfrm>
            <a:off x="609457" y="252918"/>
            <a:ext cx="3168831" cy="9961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dirty="0">
                <a:solidFill>
                  <a:schemeClr val="accent6">
                    <a:lumMod val="75000"/>
                  </a:schemeClr>
                </a:solidFill>
                <a:latin typeface="Schnyder L" pitchFamily="50" charset="0"/>
              </a:rPr>
              <a:t>Eco</a:t>
            </a:r>
            <a:r>
              <a:rPr lang="en-US" sz="6600" dirty="0">
                <a:latin typeface="Schnyder L" pitchFamily="50" charset="0"/>
              </a:rPr>
              <a:t>Logic</a:t>
            </a:r>
            <a:endParaRPr lang="en-US" sz="4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9C3492-95D5-4369-E9D7-08D5EB243F6B}"/>
              </a:ext>
            </a:extLst>
          </p:cNvPr>
          <p:cNvSpPr/>
          <p:nvPr/>
        </p:nvSpPr>
        <p:spPr>
          <a:xfrm rot="19988394">
            <a:off x="4430573" y="-933597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BFDD04-0D3A-8BEC-FF69-07B337315F8A}"/>
              </a:ext>
            </a:extLst>
          </p:cNvPr>
          <p:cNvSpPr/>
          <p:nvPr/>
        </p:nvSpPr>
        <p:spPr>
          <a:xfrm rot="19988394">
            <a:off x="4988523" y="-748993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C776D0-D448-AB52-4F99-93E099543738}"/>
              </a:ext>
            </a:extLst>
          </p:cNvPr>
          <p:cNvSpPr/>
          <p:nvPr/>
        </p:nvSpPr>
        <p:spPr>
          <a:xfrm rot="14195168">
            <a:off x="7117189" y="5789198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056444-ADBD-9E2A-CC7B-B407BB718131}"/>
              </a:ext>
            </a:extLst>
          </p:cNvPr>
          <p:cNvSpPr/>
          <p:nvPr/>
        </p:nvSpPr>
        <p:spPr>
          <a:xfrm rot="14195168">
            <a:off x="7675139" y="5973802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35BD4B-2AEF-FB43-EF5F-4451CB2B9C7D}"/>
              </a:ext>
            </a:extLst>
          </p:cNvPr>
          <p:cNvSpPr txBox="1"/>
          <p:nvPr/>
        </p:nvSpPr>
        <p:spPr>
          <a:xfrm>
            <a:off x="2946476" y="3712436"/>
            <a:ext cx="4100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Intel Code of Conduct</a:t>
            </a:r>
          </a:p>
          <a:p>
            <a:pPr>
              <a:spcAft>
                <a:spcPts val="600"/>
              </a:spcAft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https://www.intel.com/content/dam/www/central-libraries/us/en/documents/code-of-conduct-english.pdf</a:t>
            </a:r>
            <a:endParaRPr lang="en-US" sz="1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C272A8-CD09-CE9C-C87B-99261CD4A3FA}"/>
              </a:ext>
            </a:extLst>
          </p:cNvPr>
          <p:cNvSpPr txBox="1"/>
          <p:nvPr/>
        </p:nvSpPr>
        <p:spPr>
          <a:xfrm>
            <a:off x="2946476" y="2558958"/>
            <a:ext cx="374332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IEEE Code Of Ethics</a:t>
            </a:r>
          </a:p>
          <a:p>
            <a:pPr>
              <a:spcAft>
                <a:spcPts val="600"/>
              </a:spcAft>
            </a:pPr>
            <a:r>
              <a:rPr lang="en-US" sz="1000" dirty="0"/>
              <a:t>https://www.ieee.org/about/corporate/governance/p7-8.html</a:t>
            </a:r>
            <a:endParaRPr lang="en-US" sz="1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D1E458-BF99-1022-58EE-AA0A24DB8C96}"/>
              </a:ext>
            </a:extLst>
          </p:cNvPr>
          <p:cNvSpPr/>
          <p:nvPr/>
        </p:nvSpPr>
        <p:spPr>
          <a:xfrm>
            <a:off x="2470226" y="2504871"/>
            <a:ext cx="4100518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82EC19-E26C-D672-EDA8-2DE978A3CDA6}"/>
              </a:ext>
            </a:extLst>
          </p:cNvPr>
          <p:cNvSpPr/>
          <p:nvPr/>
        </p:nvSpPr>
        <p:spPr>
          <a:xfrm>
            <a:off x="2470225" y="3697754"/>
            <a:ext cx="4100519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749B8E-166F-C560-0A01-C83C5C611C59}"/>
              </a:ext>
            </a:extLst>
          </p:cNvPr>
          <p:cNvSpPr/>
          <p:nvPr/>
        </p:nvSpPr>
        <p:spPr>
          <a:xfrm>
            <a:off x="2171156" y="2567807"/>
            <a:ext cx="597606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885529-A7AF-4E81-87D9-C6A7A4EE7052}"/>
              </a:ext>
            </a:extLst>
          </p:cNvPr>
          <p:cNvSpPr/>
          <p:nvPr/>
        </p:nvSpPr>
        <p:spPr>
          <a:xfrm>
            <a:off x="2166386" y="3767668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A9C69ED-C3FD-77A1-F32D-2EB672F66E6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54796">
            <a:off x="1995737" y="8739406"/>
            <a:ext cx="952509" cy="952509"/>
          </a:xfrm>
          <a:prstGeom prst="rect">
            <a:avLst/>
          </a:prstGeom>
        </p:spPr>
      </p:pic>
      <p:pic>
        <p:nvPicPr>
          <p:cNvPr id="23" name="Picture 2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9EA94AD-B991-3F21-129A-F9FD3103AEE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46934">
            <a:off x="-2932719" y="2065470"/>
            <a:ext cx="1774549" cy="1774549"/>
          </a:xfrm>
          <a:prstGeom prst="rect">
            <a:avLst/>
          </a:prstGeom>
        </p:spPr>
      </p:pic>
      <p:pic>
        <p:nvPicPr>
          <p:cNvPr id="24" name="Picture 2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3009D49-7E2D-A274-AC5A-250B0BD38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69715">
            <a:off x="13362669" y="5914383"/>
            <a:ext cx="943617" cy="943617"/>
          </a:xfrm>
          <a:prstGeom prst="rect">
            <a:avLst/>
          </a:prstGeom>
        </p:spPr>
      </p:pic>
      <p:pic>
        <p:nvPicPr>
          <p:cNvPr id="72" name="Picture 71" descr="A green question mark on a black background&#10;&#10;Description automatically generated">
            <a:extLst>
              <a:ext uri="{FF2B5EF4-FFF2-40B4-BE49-F238E27FC236}">
                <a16:creationId xmlns:a16="http://schemas.microsoft.com/office/drawing/2014/main" id="{B891789D-AF57-C4AE-B4DD-38ABF9B54F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89761">
            <a:off x="2685989" y="6526408"/>
            <a:ext cx="4327752" cy="4327752"/>
          </a:xfrm>
          <a:prstGeom prst="rect">
            <a:avLst/>
          </a:prstGeom>
        </p:spPr>
      </p:pic>
      <p:pic>
        <p:nvPicPr>
          <p:cNvPr id="73" name="Picture 72" descr="A green question mark on a black background&#10;&#10;Description automatically generated">
            <a:extLst>
              <a:ext uri="{FF2B5EF4-FFF2-40B4-BE49-F238E27FC236}">
                <a16:creationId xmlns:a16="http://schemas.microsoft.com/office/drawing/2014/main" id="{F96C96BD-99F7-2C30-C6D5-2CFCE16910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89761">
            <a:off x="-3268968" y="7200345"/>
            <a:ext cx="3635414" cy="3635414"/>
          </a:xfrm>
          <a:prstGeom prst="rect">
            <a:avLst/>
          </a:prstGeom>
        </p:spPr>
      </p:pic>
      <p:pic>
        <p:nvPicPr>
          <p:cNvPr id="26" name="Picture 25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08E8552C-13FA-9A88-431F-5D89221AD5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215" y="3938993"/>
            <a:ext cx="475488" cy="475488"/>
          </a:xfrm>
          <a:prstGeom prst="rect">
            <a:avLst/>
          </a:prstGeom>
        </p:spPr>
      </p:pic>
      <p:pic>
        <p:nvPicPr>
          <p:cNvPr id="28" name="Picture 27" descr="A blue and white logo&#10;&#10;Description automatically generated">
            <a:extLst>
              <a:ext uri="{FF2B5EF4-FFF2-40B4-BE49-F238E27FC236}">
                <a16:creationId xmlns:a16="http://schemas.microsoft.com/office/drawing/2014/main" id="{4AF93352-51B5-87DF-0B05-C2F606D1EC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215" y="2661964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9634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C26A4C-F9ED-2D51-2A66-7B64803CE898}"/>
              </a:ext>
            </a:extLst>
          </p:cNvPr>
          <p:cNvSpPr txBox="1"/>
          <p:nvPr/>
        </p:nvSpPr>
        <p:spPr>
          <a:xfrm>
            <a:off x="5877493" y="1995201"/>
            <a:ext cx="528011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Any</a:t>
            </a:r>
          </a:p>
          <a:p>
            <a:r>
              <a:rPr lang="en-US" sz="8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Question</a:t>
            </a:r>
            <a:endParaRPr lang="en-US" sz="8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C2A423-B338-660C-329E-3C97E6F85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2700">
            <a:off x="3169621" y="2024802"/>
            <a:ext cx="2571544" cy="2571544"/>
          </a:xfrm>
          <a:prstGeom prst="rect">
            <a:avLst/>
          </a:prstGeom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9ABA3F1-04C2-785B-0621-419FABBAB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4700">
            <a:off x="1416403" y="4861598"/>
            <a:ext cx="1319871" cy="1319871"/>
          </a:xfrm>
          <a:prstGeom prst="rect">
            <a:avLst/>
          </a:prstGeom>
        </p:spPr>
      </p:pic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CD8C770-5587-568C-03E9-6143AD753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566" y="3429000"/>
            <a:ext cx="943617" cy="943617"/>
          </a:xfrm>
          <a:prstGeom prst="rect">
            <a:avLst/>
          </a:prstGeom>
        </p:spPr>
      </p:pic>
      <p:pic>
        <p:nvPicPr>
          <p:cNvPr id="12" name="Picture 11" descr="A green question mark on a black background&#10;&#10;Description automatically generated">
            <a:extLst>
              <a:ext uri="{FF2B5EF4-FFF2-40B4-BE49-F238E27FC236}">
                <a16:creationId xmlns:a16="http://schemas.microsoft.com/office/drawing/2014/main" id="{E9E807C7-4ED6-CE43-2B82-930D0A1A5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2447">
            <a:off x="1981232" y="3171205"/>
            <a:ext cx="2650923" cy="2650923"/>
          </a:xfrm>
          <a:prstGeom prst="rect">
            <a:avLst/>
          </a:prstGeom>
        </p:spPr>
      </p:pic>
      <p:pic>
        <p:nvPicPr>
          <p:cNvPr id="13" name="Picture 12" descr="A green question mark on a black background&#10;&#10;Description automatically generated">
            <a:extLst>
              <a:ext uri="{FF2B5EF4-FFF2-40B4-BE49-F238E27FC236}">
                <a16:creationId xmlns:a16="http://schemas.microsoft.com/office/drawing/2014/main" id="{DB27344F-A3A6-8636-D9DB-88977FD7B4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3788">
            <a:off x="13390" y="1911012"/>
            <a:ext cx="2799124" cy="279912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1C21A70-06D3-91FF-F1F4-FC216AAFC236}"/>
              </a:ext>
            </a:extLst>
          </p:cNvPr>
          <p:cNvSpPr/>
          <p:nvPr/>
        </p:nvSpPr>
        <p:spPr>
          <a:xfrm rot="8868979">
            <a:off x="7768858" y="-573694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52233A-3C59-F7C9-B283-2653ABB47217}"/>
              </a:ext>
            </a:extLst>
          </p:cNvPr>
          <p:cNvSpPr/>
          <p:nvPr/>
        </p:nvSpPr>
        <p:spPr>
          <a:xfrm rot="8868979">
            <a:off x="8326808" y="-389090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E37A96-DCB7-F49B-F40D-42D7DF2B775C}"/>
              </a:ext>
            </a:extLst>
          </p:cNvPr>
          <p:cNvSpPr/>
          <p:nvPr/>
        </p:nvSpPr>
        <p:spPr>
          <a:xfrm rot="19834830">
            <a:off x="5475127" y="5771693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0D7B1-1F96-FA0F-46FD-426AA7027A63}"/>
              </a:ext>
            </a:extLst>
          </p:cNvPr>
          <p:cNvSpPr/>
          <p:nvPr/>
        </p:nvSpPr>
        <p:spPr>
          <a:xfrm rot="19834830">
            <a:off x="6033077" y="5956297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630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6F82E-26A1-6426-8FCB-8FC7F352E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96262-B77E-4D7D-EDF4-3C91C1292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43" y="236538"/>
            <a:ext cx="7858125" cy="2420937"/>
          </a:xfrm>
        </p:spPr>
        <p:txBody>
          <a:bodyPr>
            <a:normAutofit/>
          </a:bodyPr>
          <a:lstStyle/>
          <a:p>
            <a:r>
              <a:rPr lang="en-US" sz="16600" dirty="0">
                <a:solidFill>
                  <a:schemeClr val="accent6">
                    <a:lumMod val="75000"/>
                  </a:schemeClr>
                </a:solidFill>
                <a:latin typeface="Schnyder L" pitchFamily="50" charset="0"/>
              </a:rPr>
              <a:t>Eco</a:t>
            </a:r>
            <a:r>
              <a:rPr lang="en-US" sz="16600" dirty="0">
                <a:latin typeface="Schnyder L" pitchFamily="50" charset="0"/>
              </a:rPr>
              <a:t>Logic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84CA39-F42A-2477-8DB7-2D11E7BC00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7787" y="2198706"/>
            <a:ext cx="5019675" cy="638176"/>
          </a:xfrm>
        </p:spPr>
        <p:txBody>
          <a:bodyPr>
            <a:normAutofit/>
          </a:bodyPr>
          <a:lstStyle/>
          <a:p>
            <a:r>
              <a:rPr lang="en-US" b="1" spc="200" dirty="0">
                <a:latin typeface="Schnyder L" pitchFamily="50" charset="0"/>
              </a:rPr>
              <a:t>Smart. Sustainable. Affordable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6C977E-8C94-0CC8-8049-BE5116C3A363}"/>
              </a:ext>
            </a:extLst>
          </p:cNvPr>
          <p:cNvSpPr txBox="1"/>
          <p:nvPr/>
        </p:nvSpPr>
        <p:spPr>
          <a:xfrm>
            <a:off x="804861" y="3582905"/>
            <a:ext cx="55626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MD. ABU TOWSIF</a:t>
            </a:r>
          </a:p>
          <a:p>
            <a:r>
              <a:rPr lang="en-US" sz="2800" spc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22-47019-1</a:t>
            </a:r>
          </a:p>
          <a:p>
            <a:r>
              <a:rPr lang="en-US" sz="2800" spc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 # 02</a:t>
            </a:r>
          </a:p>
          <a:p>
            <a:r>
              <a:rPr lang="en-US" sz="2800" spc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ENGINEERING ETHICS</a:t>
            </a:r>
          </a:p>
          <a:p>
            <a:r>
              <a:rPr lang="en-US" sz="2800" spc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SECTION 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444DA0-62F4-42F0-E5AE-4EDDF9B6217B}"/>
              </a:ext>
            </a:extLst>
          </p:cNvPr>
          <p:cNvSpPr txBox="1"/>
          <p:nvPr/>
        </p:nvSpPr>
        <p:spPr>
          <a:xfrm>
            <a:off x="-6398719" y="2077691"/>
            <a:ext cx="74147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latin typeface="Schnyder L" pitchFamily="50" charset="0"/>
              </a:rPr>
              <a:t>The Introduction</a:t>
            </a:r>
            <a:endParaRPr lang="en-US" sz="7200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60112FC-CFF1-B772-1E0C-412E6C00C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9833" y="3109345"/>
            <a:ext cx="2926334" cy="29263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3DB7F8C-52C8-D30C-24AE-EFE6E71823D1}"/>
              </a:ext>
            </a:extLst>
          </p:cNvPr>
          <p:cNvSpPr/>
          <p:nvPr/>
        </p:nvSpPr>
        <p:spPr>
          <a:xfrm rot="4484657">
            <a:off x="7250770" y="-2407061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81D584-80FF-5130-2694-83E92725EC60}"/>
              </a:ext>
            </a:extLst>
          </p:cNvPr>
          <p:cNvSpPr/>
          <p:nvPr/>
        </p:nvSpPr>
        <p:spPr>
          <a:xfrm rot="4484657">
            <a:off x="7808720" y="-2222457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54E096-CC57-75CB-29A6-A6489602C722}"/>
              </a:ext>
            </a:extLst>
          </p:cNvPr>
          <p:cNvSpPr/>
          <p:nvPr/>
        </p:nvSpPr>
        <p:spPr>
          <a:xfrm rot="13191853">
            <a:off x="2147981" y="7761816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AE03D0-ABE9-CFD9-B6ED-A57749DE7169}"/>
              </a:ext>
            </a:extLst>
          </p:cNvPr>
          <p:cNvSpPr/>
          <p:nvPr/>
        </p:nvSpPr>
        <p:spPr>
          <a:xfrm rot="13191853">
            <a:off x="2705931" y="7946420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5ECCC-3C2F-DD2A-59E6-3FA51EB1EB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2947" y="2336068"/>
            <a:ext cx="3776472" cy="3776472"/>
          </a:xfrm>
          <a:prstGeom prst="rect">
            <a:avLst/>
          </a:prstGeom>
          <a:ln w="79375">
            <a:solidFill>
              <a:schemeClr val="accent6">
                <a:lumMod val="75000"/>
              </a:schemeClr>
            </a:solidFill>
          </a:ln>
        </p:spPr>
      </p:pic>
      <p:pic>
        <p:nvPicPr>
          <p:cNvPr id="16" name="Picture 15" descr="A digital illustration of a house with a tablet&#10;&#10;Description automatically generated">
            <a:extLst>
              <a:ext uri="{FF2B5EF4-FFF2-40B4-BE49-F238E27FC236}">
                <a16:creationId xmlns:a16="http://schemas.microsoft.com/office/drawing/2014/main" id="{8F6CBE17-168E-3029-7FC3-B60A70C69B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5955" y="236538"/>
            <a:ext cx="3776472" cy="3776472"/>
          </a:xfrm>
          <a:prstGeom prst="rect">
            <a:avLst/>
          </a:prstGeom>
          <a:ln w="79375">
            <a:solidFill>
              <a:schemeClr val="accent6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15610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C7957-C7F0-44C8-BC24-467EC86AF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457" y="252918"/>
            <a:ext cx="3168831" cy="996197"/>
          </a:xfrm>
        </p:spPr>
        <p:txBody>
          <a:bodyPr>
            <a:normAutofit fontScale="90000"/>
          </a:bodyPr>
          <a:lstStyle/>
          <a:p>
            <a:pPr algn="l"/>
            <a:r>
              <a:rPr lang="en-US" sz="6600" dirty="0">
                <a:solidFill>
                  <a:schemeClr val="accent6">
                    <a:lumMod val="75000"/>
                  </a:schemeClr>
                </a:solidFill>
                <a:latin typeface="Schnyder L" pitchFamily="50" charset="0"/>
              </a:rPr>
              <a:t>Eco</a:t>
            </a:r>
            <a:r>
              <a:rPr lang="en-US" sz="6600" dirty="0">
                <a:latin typeface="Schnyder L" pitchFamily="50" charset="0"/>
              </a:rPr>
              <a:t>Logic</a:t>
            </a: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0FB95B-DD1F-4702-B8E3-4D98D59697B8}"/>
              </a:ext>
            </a:extLst>
          </p:cNvPr>
          <p:cNvSpPr txBox="1"/>
          <p:nvPr/>
        </p:nvSpPr>
        <p:spPr>
          <a:xfrm>
            <a:off x="2333625" y="2776668"/>
            <a:ext cx="26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International Company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CD6A419-E56B-30D1-8C69-59A08B8CD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6852" y="4026760"/>
            <a:ext cx="5353557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spc="100" normalizeH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Empowering individuals and businesses with accessible software solutions that promote sustainable living and efficient smart energy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spc="100" normalizeH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management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CE5A7F-0565-C430-0A6C-7E0EC2B5A884}"/>
              </a:ext>
            </a:extLst>
          </p:cNvPr>
          <p:cNvSpPr txBox="1"/>
          <p:nvPr/>
        </p:nvSpPr>
        <p:spPr>
          <a:xfrm>
            <a:off x="2333624" y="3387016"/>
            <a:ext cx="1496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spc="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C1D12F-1D8C-DB0C-5066-F43BAE09A63A}"/>
              </a:ext>
            </a:extLst>
          </p:cNvPr>
          <p:cNvSpPr txBox="1"/>
          <p:nvPr/>
        </p:nvSpPr>
        <p:spPr>
          <a:xfrm>
            <a:off x="2396938" y="1151577"/>
            <a:ext cx="44324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Schnyder L" pitchFamily="50" charset="0"/>
              </a:rPr>
              <a:t>The Introduction</a:t>
            </a:r>
            <a:endParaRPr lang="en-US" sz="4000" dirty="0"/>
          </a:p>
        </p:txBody>
      </p:sp>
      <p:pic>
        <p:nvPicPr>
          <p:cNvPr id="28" name="Picture 2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472301B-2126-8C88-EBA7-5F9F85920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820" y="3458992"/>
            <a:ext cx="256032" cy="256032"/>
          </a:xfrm>
          <a:prstGeom prst="rect">
            <a:avLst/>
          </a:prstGeom>
        </p:spPr>
      </p:pic>
      <p:pic>
        <p:nvPicPr>
          <p:cNvPr id="30" name="Picture 2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54AFE9F-F09D-1C6A-65C9-CE0D6D873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820" y="4117547"/>
            <a:ext cx="256032" cy="256032"/>
          </a:xfrm>
          <a:prstGeom prst="rect">
            <a:avLst/>
          </a:prstGeom>
        </p:spPr>
      </p:pic>
      <p:pic>
        <p:nvPicPr>
          <p:cNvPr id="31" name="Picture 3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5E4899A-76CA-C8CA-8C3B-14C88CD7A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461" y="2841630"/>
            <a:ext cx="256163" cy="256163"/>
          </a:xfrm>
          <a:prstGeom prst="rect">
            <a:avLst/>
          </a:prstGeom>
        </p:spPr>
      </p:pic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9926EDD-6671-A597-0224-D9F616A4AD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99850" y="1384635"/>
            <a:ext cx="1914275" cy="1914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B80B48-85A1-4160-8F9B-3ADFC8A578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869" y="4026760"/>
            <a:ext cx="1874520" cy="1874520"/>
          </a:xfrm>
          <a:prstGeom prst="rect">
            <a:avLst/>
          </a:prstGeom>
          <a:ln w="79375">
            <a:solidFill>
              <a:schemeClr val="accent6">
                <a:lumMod val="75000"/>
              </a:schemeClr>
            </a:solidFill>
          </a:ln>
        </p:spPr>
      </p:pic>
      <p:sp>
        <p:nvSpPr>
          <p:cNvPr id="562" name="Rectangle 561">
            <a:extLst>
              <a:ext uri="{FF2B5EF4-FFF2-40B4-BE49-F238E27FC236}">
                <a16:creationId xmlns:a16="http://schemas.microsoft.com/office/drawing/2014/main" id="{1610F43D-C280-4579-A251-C3F92700071A}"/>
              </a:ext>
            </a:extLst>
          </p:cNvPr>
          <p:cNvSpPr/>
          <p:nvPr/>
        </p:nvSpPr>
        <p:spPr>
          <a:xfrm rot="19806252">
            <a:off x="8602713" y="-1006684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3" name="Rectangle 562">
            <a:extLst>
              <a:ext uri="{FF2B5EF4-FFF2-40B4-BE49-F238E27FC236}">
                <a16:creationId xmlns:a16="http://schemas.microsoft.com/office/drawing/2014/main" id="{B8B94F04-7050-409B-AD94-FF7B83860492}"/>
              </a:ext>
            </a:extLst>
          </p:cNvPr>
          <p:cNvSpPr/>
          <p:nvPr/>
        </p:nvSpPr>
        <p:spPr>
          <a:xfrm rot="19806252">
            <a:off x="9160663" y="-822080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9363B5-E284-C63D-0BCD-F9595D0E22C3}"/>
              </a:ext>
            </a:extLst>
          </p:cNvPr>
          <p:cNvSpPr/>
          <p:nvPr/>
        </p:nvSpPr>
        <p:spPr>
          <a:xfrm rot="19806252">
            <a:off x="1538381" y="5913966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38BA7C-8C5D-EB33-AAFC-6D083ED5A287}"/>
              </a:ext>
            </a:extLst>
          </p:cNvPr>
          <p:cNvSpPr/>
          <p:nvPr/>
        </p:nvSpPr>
        <p:spPr>
          <a:xfrm rot="19806252">
            <a:off x="2096331" y="6098570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digital illustration of a house with a tablet&#10;&#10;Description automatically generated">
            <a:extLst>
              <a:ext uri="{FF2B5EF4-FFF2-40B4-BE49-F238E27FC236}">
                <a16:creationId xmlns:a16="http://schemas.microsoft.com/office/drawing/2014/main" id="{B657BC43-33B7-C3F5-E1EF-F34D964613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877" y="1927230"/>
            <a:ext cx="1874520" cy="1874520"/>
          </a:xfrm>
          <a:prstGeom prst="rect">
            <a:avLst/>
          </a:prstGeom>
          <a:ln w="79375">
            <a:solidFill>
              <a:schemeClr val="accent6">
                <a:lumMod val="75000"/>
              </a:schemeClr>
            </a:solidFill>
          </a:ln>
        </p:spPr>
      </p:pic>
      <p:pic>
        <p:nvPicPr>
          <p:cNvPr id="11" name="Picture 10" descr="A light bulb with leaves inside&#10;&#10;Description automatically generated">
            <a:extLst>
              <a:ext uri="{FF2B5EF4-FFF2-40B4-BE49-F238E27FC236}">
                <a16:creationId xmlns:a16="http://schemas.microsoft.com/office/drawing/2014/main" id="{3E98BDE9-E3E2-E56D-B215-69A1C248C4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303" y="332120"/>
            <a:ext cx="3785427" cy="3785427"/>
          </a:xfrm>
          <a:prstGeom prst="rect">
            <a:avLst/>
          </a:prstGeom>
          <a:ln w="98425"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33408179">
                  <a:custGeom>
                    <a:avLst/>
                    <a:gdLst>
                      <a:gd name="connsiteX0" fmla="*/ 0 w 1874520"/>
                      <a:gd name="connsiteY0" fmla="*/ 0 h 1874520"/>
                      <a:gd name="connsiteX1" fmla="*/ 1874520 w 1874520"/>
                      <a:gd name="connsiteY1" fmla="*/ 0 h 1874520"/>
                      <a:gd name="connsiteX2" fmla="*/ 1874520 w 1874520"/>
                      <a:gd name="connsiteY2" fmla="*/ 1874520 h 1874520"/>
                      <a:gd name="connsiteX3" fmla="*/ 0 w 1874520"/>
                      <a:gd name="connsiteY3" fmla="*/ 1874520 h 1874520"/>
                      <a:gd name="connsiteX4" fmla="*/ 0 w 1874520"/>
                      <a:gd name="connsiteY4" fmla="*/ 0 h 1874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520" h="1874520" fill="none" extrusionOk="0">
                        <a:moveTo>
                          <a:pt x="0" y="0"/>
                        </a:moveTo>
                        <a:cubicBezTo>
                          <a:pt x="810798" y="-160459"/>
                          <a:pt x="1145955" y="112994"/>
                          <a:pt x="1874520" y="0"/>
                        </a:cubicBezTo>
                        <a:cubicBezTo>
                          <a:pt x="1707419" y="279521"/>
                          <a:pt x="2013024" y="1654286"/>
                          <a:pt x="1874520" y="1874520"/>
                        </a:cubicBezTo>
                        <a:cubicBezTo>
                          <a:pt x="1441604" y="1882597"/>
                          <a:pt x="297913" y="1983939"/>
                          <a:pt x="0" y="1874520"/>
                        </a:cubicBezTo>
                        <a:cubicBezTo>
                          <a:pt x="135557" y="1347072"/>
                          <a:pt x="-91321" y="287954"/>
                          <a:pt x="0" y="0"/>
                        </a:cubicBezTo>
                        <a:close/>
                      </a:path>
                      <a:path w="1874520" h="1874520" stroke="0" extrusionOk="0">
                        <a:moveTo>
                          <a:pt x="0" y="0"/>
                        </a:moveTo>
                        <a:cubicBezTo>
                          <a:pt x="771792" y="-164474"/>
                          <a:pt x="1061907" y="-105630"/>
                          <a:pt x="1874520" y="0"/>
                        </a:cubicBezTo>
                        <a:cubicBezTo>
                          <a:pt x="1872286" y="522646"/>
                          <a:pt x="2010873" y="1495785"/>
                          <a:pt x="1874520" y="1874520"/>
                        </a:cubicBezTo>
                        <a:cubicBezTo>
                          <a:pt x="1666571" y="1709384"/>
                          <a:pt x="888771" y="1882032"/>
                          <a:pt x="0" y="1874520"/>
                        </a:cubicBezTo>
                        <a:cubicBezTo>
                          <a:pt x="-95032" y="1389278"/>
                          <a:pt x="111838" y="86905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92EAB1-5012-48DB-013B-ABA879EDF4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9871" y="2582184"/>
            <a:ext cx="3776170" cy="3776170"/>
          </a:xfrm>
          <a:prstGeom prst="rect">
            <a:avLst/>
          </a:prstGeom>
          <a:ln w="98425"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793769353">
                  <a:custGeom>
                    <a:avLst/>
                    <a:gdLst>
                      <a:gd name="connsiteX0" fmla="*/ 0 w 1869936"/>
                      <a:gd name="connsiteY0" fmla="*/ 0 h 1869936"/>
                      <a:gd name="connsiteX1" fmla="*/ 1869936 w 1869936"/>
                      <a:gd name="connsiteY1" fmla="*/ 0 h 1869936"/>
                      <a:gd name="connsiteX2" fmla="*/ 1869936 w 1869936"/>
                      <a:gd name="connsiteY2" fmla="*/ 1869936 h 1869936"/>
                      <a:gd name="connsiteX3" fmla="*/ 0 w 1869936"/>
                      <a:gd name="connsiteY3" fmla="*/ 1869936 h 1869936"/>
                      <a:gd name="connsiteX4" fmla="*/ 0 w 1869936"/>
                      <a:gd name="connsiteY4" fmla="*/ 0 h 1869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69936" h="1869936" fill="none" extrusionOk="0">
                        <a:moveTo>
                          <a:pt x="0" y="0"/>
                        </a:moveTo>
                        <a:cubicBezTo>
                          <a:pt x="459998" y="-29064"/>
                          <a:pt x="981248" y="-163975"/>
                          <a:pt x="1869936" y="0"/>
                        </a:cubicBezTo>
                        <a:cubicBezTo>
                          <a:pt x="2017325" y="432142"/>
                          <a:pt x="1962298" y="1204859"/>
                          <a:pt x="1869936" y="1869936"/>
                        </a:cubicBezTo>
                        <a:cubicBezTo>
                          <a:pt x="1466991" y="1987021"/>
                          <a:pt x="277791" y="1798357"/>
                          <a:pt x="0" y="1869936"/>
                        </a:cubicBezTo>
                        <a:cubicBezTo>
                          <a:pt x="-157743" y="1352869"/>
                          <a:pt x="12015" y="895182"/>
                          <a:pt x="0" y="0"/>
                        </a:cubicBezTo>
                        <a:close/>
                      </a:path>
                      <a:path w="1869936" h="1869936" stroke="0" extrusionOk="0">
                        <a:moveTo>
                          <a:pt x="0" y="0"/>
                        </a:moveTo>
                        <a:cubicBezTo>
                          <a:pt x="597398" y="-11826"/>
                          <a:pt x="1189166" y="150168"/>
                          <a:pt x="1869936" y="0"/>
                        </a:cubicBezTo>
                        <a:cubicBezTo>
                          <a:pt x="1951584" y="636371"/>
                          <a:pt x="1926404" y="1539016"/>
                          <a:pt x="1869936" y="1869936"/>
                        </a:cubicBezTo>
                        <a:cubicBezTo>
                          <a:pt x="1174982" y="1862717"/>
                          <a:pt x="885847" y="1732104"/>
                          <a:pt x="0" y="1869936"/>
                        </a:cubicBezTo>
                        <a:cubicBezTo>
                          <a:pt x="119847" y="1544017"/>
                          <a:pt x="29812" y="82404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791840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ED475-471B-0897-391B-85BA4565F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60872-8EF6-A6F0-856F-2A44F50B96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457" y="252918"/>
            <a:ext cx="3168831" cy="996197"/>
          </a:xfrm>
        </p:spPr>
        <p:txBody>
          <a:bodyPr>
            <a:normAutofit fontScale="90000"/>
          </a:bodyPr>
          <a:lstStyle/>
          <a:p>
            <a:pPr algn="l"/>
            <a:r>
              <a:rPr lang="en-US" sz="6600" dirty="0">
                <a:solidFill>
                  <a:schemeClr val="accent6">
                    <a:lumMod val="75000"/>
                  </a:schemeClr>
                </a:solidFill>
                <a:latin typeface="Schnyder L" pitchFamily="50" charset="0"/>
              </a:rPr>
              <a:t>Eco</a:t>
            </a:r>
            <a:r>
              <a:rPr lang="en-US" sz="6600" dirty="0">
                <a:latin typeface="Schnyder L" pitchFamily="50" charset="0"/>
              </a:rPr>
              <a:t>Logic</a:t>
            </a:r>
            <a:endParaRPr lang="en-US" sz="4000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86BBA27-59E0-16B8-C851-73A8BCC425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8971" y="3590218"/>
            <a:ext cx="5981433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spc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bridge the digital and sustainability divides by providing affordable software platforms that empower energy-efficient, eco-friendly, and smart home automation solutions, enhancing the quality of life for individuals and businesses. </a:t>
            </a:r>
            <a:endParaRPr kumimoji="0" lang="en-US" altLang="en-US" sz="1600" b="0" i="0" u="none" strike="noStrike" cap="none" spc="100" normalizeH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7AFFC-59F4-A321-F2AC-3D58329A6881}"/>
              </a:ext>
            </a:extLst>
          </p:cNvPr>
          <p:cNvSpPr txBox="1"/>
          <p:nvPr/>
        </p:nvSpPr>
        <p:spPr>
          <a:xfrm>
            <a:off x="2396938" y="1151577"/>
            <a:ext cx="44324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Schnyder L" pitchFamily="50" charset="0"/>
              </a:rPr>
              <a:t>The Introduction</a:t>
            </a:r>
            <a:endParaRPr lang="en-US" sz="4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45249C-1068-0DDC-DA15-D4E44B005B78}"/>
              </a:ext>
            </a:extLst>
          </p:cNvPr>
          <p:cNvSpPr txBox="1"/>
          <p:nvPr/>
        </p:nvSpPr>
        <p:spPr>
          <a:xfrm>
            <a:off x="1887385" y="2758122"/>
            <a:ext cx="2085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spc="2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Purpose</a:t>
            </a:r>
          </a:p>
        </p:txBody>
      </p:sp>
      <p:pic>
        <p:nvPicPr>
          <p:cNvPr id="29" name="Picture 28" descr="A light bulb with leaves inside&#10;&#10;Description automatically generated">
            <a:extLst>
              <a:ext uri="{FF2B5EF4-FFF2-40B4-BE49-F238E27FC236}">
                <a16:creationId xmlns:a16="http://schemas.microsoft.com/office/drawing/2014/main" id="{722A9695-CAD4-1A81-4435-2A79CCCEC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625" y="1805918"/>
            <a:ext cx="1874520" cy="1874520"/>
          </a:xfrm>
          <a:prstGeom prst="rect">
            <a:avLst/>
          </a:prstGeom>
          <a:ln w="98425"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33408179">
                  <a:custGeom>
                    <a:avLst/>
                    <a:gdLst>
                      <a:gd name="connsiteX0" fmla="*/ 0 w 1874520"/>
                      <a:gd name="connsiteY0" fmla="*/ 0 h 1874520"/>
                      <a:gd name="connsiteX1" fmla="*/ 1874520 w 1874520"/>
                      <a:gd name="connsiteY1" fmla="*/ 0 h 1874520"/>
                      <a:gd name="connsiteX2" fmla="*/ 1874520 w 1874520"/>
                      <a:gd name="connsiteY2" fmla="*/ 1874520 h 1874520"/>
                      <a:gd name="connsiteX3" fmla="*/ 0 w 1874520"/>
                      <a:gd name="connsiteY3" fmla="*/ 1874520 h 1874520"/>
                      <a:gd name="connsiteX4" fmla="*/ 0 w 1874520"/>
                      <a:gd name="connsiteY4" fmla="*/ 0 h 1874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520" h="1874520" fill="none" extrusionOk="0">
                        <a:moveTo>
                          <a:pt x="0" y="0"/>
                        </a:moveTo>
                        <a:cubicBezTo>
                          <a:pt x="810798" y="-160459"/>
                          <a:pt x="1145955" y="112994"/>
                          <a:pt x="1874520" y="0"/>
                        </a:cubicBezTo>
                        <a:cubicBezTo>
                          <a:pt x="1707419" y="279521"/>
                          <a:pt x="2013024" y="1654286"/>
                          <a:pt x="1874520" y="1874520"/>
                        </a:cubicBezTo>
                        <a:cubicBezTo>
                          <a:pt x="1441604" y="1882597"/>
                          <a:pt x="297913" y="1983939"/>
                          <a:pt x="0" y="1874520"/>
                        </a:cubicBezTo>
                        <a:cubicBezTo>
                          <a:pt x="135557" y="1347072"/>
                          <a:pt x="-91321" y="287954"/>
                          <a:pt x="0" y="0"/>
                        </a:cubicBezTo>
                        <a:close/>
                      </a:path>
                      <a:path w="1874520" h="1874520" stroke="0" extrusionOk="0">
                        <a:moveTo>
                          <a:pt x="0" y="0"/>
                        </a:moveTo>
                        <a:cubicBezTo>
                          <a:pt x="771792" y="-164474"/>
                          <a:pt x="1061907" y="-105630"/>
                          <a:pt x="1874520" y="0"/>
                        </a:cubicBezTo>
                        <a:cubicBezTo>
                          <a:pt x="1872286" y="522646"/>
                          <a:pt x="2010873" y="1495785"/>
                          <a:pt x="1874520" y="1874520"/>
                        </a:cubicBezTo>
                        <a:cubicBezTo>
                          <a:pt x="1666571" y="1709384"/>
                          <a:pt x="888771" y="1882032"/>
                          <a:pt x="0" y="1874520"/>
                        </a:cubicBezTo>
                        <a:cubicBezTo>
                          <a:pt x="-95032" y="1389278"/>
                          <a:pt x="111838" y="86905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34" name="Picture 3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2029C6E-CF0E-0428-965E-47098F6C1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353" y="2792941"/>
            <a:ext cx="256032" cy="256032"/>
          </a:xfrm>
          <a:prstGeom prst="rect">
            <a:avLst/>
          </a:prstGeom>
        </p:spPr>
      </p:pic>
      <p:pic>
        <p:nvPicPr>
          <p:cNvPr id="35" name="Picture 3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4184545-6AE0-122B-2169-F5546B1649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471" y="3639671"/>
            <a:ext cx="256032" cy="2560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C15028-630D-4513-A5EE-615E9352EA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192" y="4055981"/>
            <a:ext cx="1869936" cy="1869936"/>
          </a:xfrm>
          <a:prstGeom prst="rect">
            <a:avLst/>
          </a:prstGeom>
          <a:ln w="98425"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793769353">
                  <a:custGeom>
                    <a:avLst/>
                    <a:gdLst>
                      <a:gd name="connsiteX0" fmla="*/ 0 w 1869936"/>
                      <a:gd name="connsiteY0" fmla="*/ 0 h 1869936"/>
                      <a:gd name="connsiteX1" fmla="*/ 1869936 w 1869936"/>
                      <a:gd name="connsiteY1" fmla="*/ 0 h 1869936"/>
                      <a:gd name="connsiteX2" fmla="*/ 1869936 w 1869936"/>
                      <a:gd name="connsiteY2" fmla="*/ 1869936 h 1869936"/>
                      <a:gd name="connsiteX3" fmla="*/ 0 w 1869936"/>
                      <a:gd name="connsiteY3" fmla="*/ 1869936 h 1869936"/>
                      <a:gd name="connsiteX4" fmla="*/ 0 w 1869936"/>
                      <a:gd name="connsiteY4" fmla="*/ 0 h 1869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69936" h="1869936" fill="none" extrusionOk="0">
                        <a:moveTo>
                          <a:pt x="0" y="0"/>
                        </a:moveTo>
                        <a:cubicBezTo>
                          <a:pt x="459998" y="-29064"/>
                          <a:pt x="981248" y="-163975"/>
                          <a:pt x="1869936" y="0"/>
                        </a:cubicBezTo>
                        <a:cubicBezTo>
                          <a:pt x="2017325" y="432142"/>
                          <a:pt x="1962298" y="1204859"/>
                          <a:pt x="1869936" y="1869936"/>
                        </a:cubicBezTo>
                        <a:cubicBezTo>
                          <a:pt x="1466991" y="1987021"/>
                          <a:pt x="277791" y="1798357"/>
                          <a:pt x="0" y="1869936"/>
                        </a:cubicBezTo>
                        <a:cubicBezTo>
                          <a:pt x="-157743" y="1352869"/>
                          <a:pt x="12015" y="895182"/>
                          <a:pt x="0" y="0"/>
                        </a:cubicBezTo>
                        <a:close/>
                      </a:path>
                      <a:path w="1869936" h="1869936" stroke="0" extrusionOk="0">
                        <a:moveTo>
                          <a:pt x="0" y="0"/>
                        </a:moveTo>
                        <a:cubicBezTo>
                          <a:pt x="597398" y="-11826"/>
                          <a:pt x="1189166" y="150168"/>
                          <a:pt x="1869936" y="0"/>
                        </a:cubicBezTo>
                        <a:cubicBezTo>
                          <a:pt x="1951584" y="636371"/>
                          <a:pt x="1926404" y="1539016"/>
                          <a:pt x="1869936" y="1869936"/>
                        </a:cubicBezTo>
                        <a:cubicBezTo>
                          <a:pt x="1174982" y="1862717"/>
                          <a:pt x="885847" y="1732104"/>
                          <a:pt x="0" y="1869936"/>
                        </a:cubicBezTo>
                        <a:cubicBezTo>
                          <a:pt x="119847" y="1544017"/>
                          <a:pt x="29812" y="82404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4B69189-F03B-4308-A354-212B71A24E28}"/>
              </a:ext>
            </a:extLst>
          </p:cNvPr>
          <p:cNvSpPr/>
          <p:nvPr/>
        </p:nvSpPr>
        <p:spPr>
          <a:xfrm rot="9142072">
            <a:off x="5545796" y="6075023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77B263-C1EE-4C97-B096-6134CBFFB097}"/>
              </a:ext>
            </a:extLst>
          </p:cNvPr>
          <p:cNvSpPr/>
          <p:nvPr/>
        </p:nvSpPr>
        <p:spPr>
          <a:xfrm rot="9142072">
            <a:off x="6103746" y="6259627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BBEB0D-5FC0-735C-18F8-61A206ABB856}"/>
              </a:ext>
            </a:extLst>
          </p:cNvPr>
          <p:cNvSpPr/>
          <p:nvPr/>
        </p:nvSpPr>
        <p:spPr>
          <a:xfrm rot="9623039">
            <a:off x="6636746" y="-773939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4331EB-B420-39F7-8819-8400E4395DC3}"/>
              </a:ext>
            </a:extLst>
          </p:cNvPr>
          <p:cNvSpPr/>
          <p:nvPr/>
        </p:nvSpPr>
        <p:spPr>
          <a:xfrm rot="9623039">
            <a:off x="7194696" y="-589335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C34187-060E-E14B-9522-8E3BFEE81D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785" y="10018055"/>
            <a:ext cx="1874520" cy="1874520"/>
          </a:xfrm>
          <a:prstGeom prst="rect">
            <a:avLst/>
          </a:prstGeom>
          <a:ln w="79375">
            <a:solidFill>
              <a:schemeClr val="accent6">
                <a:lumMod val="75000"/>
              </a:schemeClr>
            </a:solidFill>
          </a:ln>
        </p:spPr>
      </p:pic>
      <p:pic>
        <p:nvPicPr>
          <p:cNvPr id="6" name="Picture 5" descr="A digital illustration of a house with a tablet&#10;&#10;Description automatically generated">
            <a:extLst>
              <a:ext uri="{FF2B5EF4-FFF2-40B4-BE49-F238E27FC236}">
                <a16:creationId xmlns:a16="http://schemas.microsoft.com/office/drawing/2014/main" id="{451EA776-C309-ED0A-12EB-77BF22EBC8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793" y="7918525"/>
            <a:ext cx="1874520" cy="1874520"/>
          </a:xfrm>
          <a:prstGeom prst="rect">
            <a:avLst/>
          </a:prstGeom>
          <a:ln w="79375">
            <a:solidFill>
              <a:schemeClr val="accent6">
                <a:lumMod val="75000"/>
              </a:schemeClr>
            </a:solidFill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5B661E3-7C96-25C3-CC1B-36442423EBDD}"/>
              </a:ext>
            </a:extLst>
          </p:cNvPr>
          <p:cNvSpPr txBox="1">
            <a:spLocks/>
          </p:cNvSpPr>
          <p:nvPr/>
        </p:nvSpPr>
        <p:spPr>
          <a:xfrm>
            <a:off x="-10938017" y="2317123"/>
            <a:ext cx="10694814" cy="7318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dirty="0">
                <a:latin typeface="Schnyder L" pitchFamily="50" charset="0"/>
              </a:rPr>
              <a:t>The Organizational structure</a:t>
            </a:r>
          </a:p>
        </p:txBody>
      </p:sp>
    </p:spTree>
    <p:extLst>
      <p:ext uri="{BB962C8B-B14F-4D97-AF65-F5344CB8AC3E}">
        <p14:creationId xmlns:p14="http://schemas.microsoft.com/office/powerpoint/2010/main" val="3653475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F943B-23B2-BDD0-364F-3F4E479A9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B6FAE27-0C67-5EDE-1DFE-04EA8A2E2660}"/>
              </a:ext>
            </a:extLst>
          </p:cNvPr>
          <p:cNvSpPr txBox="1">
            <a:spLocks/>
          </p:cNvSpPr>
          <p:nvPr/>
        </p:nvSpPr>
        <p:spPr>
          <a:xfrm>
            <a:off x="609457" y="252918"/>
            <a:ext cx="3168831" cy="9961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dirty="0">
                <a:solidFill>
                  <a:schemeClr val="accent6">
                    <a:lumMod val="75000"/>
                  </a:schemeClr>
                </a:solidFill>
                <a:latin typeface="Schnyder L" pitchFamily="50" charset="0"/>
              </a:rPr>
              <a:t>Eco</a:t>
            </a:r>
            <a:r>
              <a:rPr lang="en-US" sz="6600" dirty="0">
                <a:latin typeface="Schnyder L" pitchFamily="50" charset="0"/>
              </a:rPr>
              <a:t>Logic</a:t>
            </a:r>
            <a:endParaRPr lang="en-US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71AD23-394B-2818-C9A9-BF65570DBD86}"/>
              </a:ext>
            </a:extLst>
          </p:cNvPr>
          <p:cNvSpPr txBox="1"/>
          <p:nvPr/>
        </p:nvSpPr>
        <p:spPr>
          <a:xfrm>
            <a:off x="-4438597" y="3862695"/>
            <a:ext cx="410052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Trust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Builds credibility and public confidence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7F1F0F-4BAE-7ADD-F1B6-24A6C986CF12}"/>
              </a:ext>
            </a:extLst>
          </p:cNvPr>
          <p:cNvSpPr txBox="1"/>
          <p:nvPr/>
        </p:nvSpPr>
        <p:spPr>
          <a:xfrm>
            <a:off x="-4557654" y="2425724"/>
            <a:ext cx="320423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Safety 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Ensures the well-being of society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CB1AAF-C3A3-6BC2-29ED-49C1F1A702F1}"/>
              </a:ext>
            </a:extLst>
          </p:cNvPr>
          <p:cNvSpPr txBox="1"/>
          <p:nvPr/>
        </p:nvSpPr>
        <p:spPr>
          <a:xfrm>
            <a:off x="-4423919" y="5100953"/>
            <a:ext cx="374332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Sustainability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Promotes eco-friendly practices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893620-682B-A198-9E10-586388F26531}"/>
              </a:ext>
            </a:extLst>
          </p:cNvPr>
          <p:cNvSpPr txBox="1"/>
          <p:nvPr/>
        </p:nvSpPr>
        <p:spPr>
          <a:xfrm>
            <a:off x="1052512" y="7335179"/>
            <a:ext cx="374332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Accountability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Upholds responsibility for actions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8240D-4496-BA54-CA0F-50E3BA6C48DE}"/>
              </a:ext>
            </a:extLst>
          </p:cNvPr>
          <p:cNvSpPr txBox="1"/>
          <p:nvPr/>
        </p:nvSpPr>
        <p:spPr>
          <a:xfrm>
            <a:off x="13610663" y="1404840"/>
            <a:ext cx="40084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Fairness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Ensures equal opportunities and treatment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BB447D-EA10-BFFD-E6A7-ACCEDDE0A7A8}"/>
              </a:ext>
            </a:extLst>
          </p:cNvPr>
          <p:cNvSpPr txBox="1"/>
          <p:nvPr/>
        </p:nvSpPr>
        <p:spPr>
          <a:xfrm>
            <a:off x="13622748" y="2660405"/>
            <a:ext cx="410051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Compliance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Adheres to legal and regulatory standards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8D9979-A4F8-CAE7-1DDE-9E5320A4C2AE}"/>
              </a:ext>
            </a:extLst>
          </p:cNvPr>
          <p:cNvSpPr txBox="1"/>
          <p:nvPr/>
        </p:nvSpPr>
        <p:spPr>
          <a:xfrm>
            <a:off x="13807770" y="4360675"/>
            <a:ext cx="426087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Innovation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Fosters ethical problem-solving and creativity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70381E-284D-C129-F605-17F656FF8C12}"/>
              </a:ext>
            </a:extLst>
          </p:cNvPr>
          <p:cNvSpPr/>
          <p:nvPr/>
        </p:nvSpPr>
        <p:spPr>
          <a:xfrm>
            <a:off x="-5548076" y="2219305"/>
            <a:ext cx="4695827" cy="1045211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00167B-0DB7-44B3-5CA5-5C263D1B49F6}"/>
              </a:ext>
            </a:extLst>
          </p:cNvPr>
          <p:cNvSpPr/>
          <p:nvPr/>
        </p:nvSpPr>
        <p:spPr>
          <a:xfrm>
            <a:off x="-4914848" y="3848013"/>
            <a:ext cx="4100519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575BBB-28AB-76AD-1A41-C95E25331FD1}"/>
              </a:ext>
            </a:extLst>
          </p:cNvPr>
          <p:cNvSpPr/>
          <p:nvPr/>
        </p:nvSpPr>
        <p:spPr>
          <a:xfrm>
            <a:off x="-4900170" y="5064552"/>
            <a:ext cx="4100519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FBCEFF-7B97-BDB4-AD25-561B11598F31}"/>
              </a:ext>
            </a:extLst>
          </p:cNvPr>
          <p:cNvSpPr/>
          <p:nvPr/>
        </p:nvSpPr>
        <p:spPr>
          <a:xfrm>
            <a:off x="576262" y="7353013"/>
            <a:ext cx="4100519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8F2DAA-95C3-4A63-8432-B13629B6205E}"/>
              </a:ext>
            </a:extLst>
          </p:cNvPr>
          <p:cNvSpPr/>
          <p:nvPr/>
        </p:nvSpPr>
        <p:spPr>
          <a:xfrm>
            <a:off x="13210611" y="1389110"/>
            <a:ext cx="4614871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924B0D-965F-9EEC-237A-8F989431D1F8}"/>
              </a:ext>
            </a:extLst>
          </p:cNvPr>
          <p:cNvSpPr/>
          <p:nvPr/>
        </p:nvSpPr>
        <p:spPr>
          <a:xfrm>
            <a:off x="13222697" y="2587668"/>
            <a:ext cx="4614870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DD89AA-DB60-D685-9F9F-1E90A875FFF1}"/>
              </a:ext>
            </a:extLst>
          </p:cNvPr>
          <p:cNvSpPr/>
          <p:nvPr/>
        </p:nvSpPr>
        <p:spPr>
          <a:xfrm>
            <a:off x="13334717" y="4340603"/>
            <a:ext cx="4614869" cy="805445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0C7F1DD-2E3E-F154-CF35-6DBFC1FCB297}"/>
              </a:ext>
            </a:extLst>
          </p:cNvPr>
          <p:cNvSpPr/>
          <p:nvPr/>
        </p:nvSpPr>
        <p:spPr>
          <a:xfrm>
            <a:off x="-5332974" y="2434573"/>
            <a:ext cx="597606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C716AEE-E0C0-B7E0-6197-56CAFEB85F07}"/>
              </a:ext>
            </a:extLst>
          </p:cNvPr>
          <p:cNvSpPr/>
          <p:nvPr/>
        </p:nvSpPr>
        <p:spPr>
          <a:xfrm>
            <a:off x="-5218687" y="3917927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EE2BE3-CA59-B978-54F8-9690BF86C540}"/>
              </a:ext>
            </a:extLst>
          </p:cNvPr>
          <p:cNvSpPr/>
          <p:nvPr/>
        </p:nvSpPr>
        <p:spPr>
          <a:xfrm>
            <a:off x="-5209162" y="5127488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96E25BC-B047-1204-F336-090773059D9B}"/>
              </a:ext>
            </a:extLst>
          </p:cNvPr>
          <p:cNvSpPr/>
          <p:nvPr/>
        </p:nvSpPr>
        <p:spPr>
          <a:xfrm>
            <a:off x="267270" y="7415949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EE20FB2-A985-8CCA-D075-C50C4CEE70D7}"/>
              </a:ext>
            </a:extLst>
          </p:cNvPr>
          <p:cNvSpPr/>
          <p:nvPr/>
        </p:nvSpPr>
        <p:spPr>
          <a:xfrm>
            <a:off x="12925516" y="1455173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D6D8A5F-EB25-9FC9-BD41-E54FD9EB93CD}"/>
              </a:ext>
            </a:extLst>
          </p:cNvPr>
          <p:cNvSpPr/>
          <p:nvPr/>
        </p:nvSpPr>
        <p:spPr>
          <a:xfrm>
            <a:off x="12925516" y="2661156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4B8B72-8D10-8B64-2BA6-9C8646B45D35}"/>
              </a:ext>
            </a:extLst>
          </p:cNvPr>
          <p:cNvSpPr/>
          <p:nvPr/>
        </p:nvSpPr>
        <p:spPr>
          <a:xfrm>
            <a:off x="13042614" y="4419947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198C395-D6CD-AA24-7FD4-B1172F8DB1DD}"/>
              </a:ext>
            </a:extLst>
          </p:cNvPr>
          <p:cNvSpPr/>
          <p:nvPr/>
        </p:nvSpPr>
        <p:spPr>
          <a:xfrm>
            <a:off x="5247829" y="1896796"/>
            <a:ext cx="1696341" cy="690872"/>
          </a:xfrm>
          <a:custGeom>
            <a:avLst/>
            <a:gdLst>
              <a:gd name="connsiteX0" fmla="*/ 0 w 1696341"/>
              <a:gd name="connsiteY0" fmla="*/ 42530 h 690872"/>
              <a:gd name="connsiteX1" fmla="*/ 42530 w 1696341"/>
              <a:gd name="connsiteY1" fmla="*/ 0 h 690872"/>
              <a:gd name="connsiteX2" fmla="*/ 531285 w 1696341"/>
              <a:gd name="connsiteY2" fmla="*/ 0 h 690872"/>
              <a:gd name="connsiteX3" fmla="*/ 1052266 w 1696341"/>
              <a:gd name="connsiteY3" fmla="*/ 0 h 690872"/>
              <a:gd name="connsiteX4" fmla="*/ 1653811 w 1696341"/>
              <a:gd name="connsiteY4" fmla="*/ 0 h 690872"/>
              <a:gd name="connsiteX5" fmla="*/ 1696341 w 1696341"/>
              <a:gd name="connsiteY5" fmla="*/ 42530 h 690872"/>
              <a:gd name="connsiteX6" fmla="*/ 1696341 w 1696341"/>
              <a:gd name="connsiteY6" fmla="*/ 648342 h 690872"/>
              <a:gd name="connsiteX7" fmla="*/ 1653811 w 1696341"/>
              <a:gd name="connsiteY7" fmla="*/ 690872 h 690872"/>
              <a:gd name="connsiteX8" fmla="*/ 1132830 w 1696341"/>
              <a:gd name="connsiteY8" fmla="*/ 690872 h 690872"/>
              <a:gd name="connsiteX9" fmla="*/ 595736 w 1696341"/>
              <a:gd name="connsiteY9" fmla="*/ 690872 h 690872"/>
              <a:gd name="connsiteX10" fmla="*/ 42530 w 1696341"/>
              <a:gd name="connsiteY10" fmla="*/ 690872 h 690872"/>
              <a:gd name="connsiteX11" fmla="*/ 0 w 1696341"/>
              <a:gd name="connsiteY11" fmla="*/ 648342 h 690872"/>
              <a:gd name="connsiteX12" fmla="*/ 0 w 1696341"/>
              <a:gd name="connsiteY12" fmla="*/ 42530 h 690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96341" h="690872" extrusionOk="0">
                <a:moveTo>
                  <a:pt x="0" y="42530"/>
                </a:moveTo>
                <a:cubicBezTo>
                  <a:pt x="-4119" y="16639"/>
                  <a:pt x="18151" y="3493"/>
                  <a:pt x="42530" y="0"/>
                </a:cubicBezTo>
                <a:cubicBezTo>
                  <a:pt x="238152" y="-10512"/>
                  <a:pt x="392822" y="19377"/>
                  <a:pt x="531285" y="0"/>
                </a:cubicBezTo>
                <a:cubicBezTo>
                  <a:pt x="669749" y="-19377"/>
                  <a:pt x="798047" y="-19694"/>
                  <a:pt x="1052266" y="0"/>
                </a:cubicBezTo>
                <a:cubicBezTo>
                  <a:pt x="1306485" y="19694"/>
                  <a:pt x="1446622" y="10505"/>
                  <a:pt x="1653811" y="0"/>
                </a:cubicBezTo>
                <a:cubicBezTo>
                  <a:pt x="1671441" y="194"/>
                  <a:pt x="1696512" y="23744"/>
                  <a:pt x="1696341" y="42530"/>
                </a:cubicBezTo>
                <a:cubicBezTo>
                  <a:pt x="1685076" y="179580"/>
                  <a:pt x="1683249" y="482854"/>
                  <a:pt x="1696341" y="648342"/>
                </a:cubicBezTo>
                <a:cubicBezTo>
                  <a:pt x="1694261" y="675636"/>
                  <a:pt x="1674163" y="692871"/>
                  <a:pt x="1653811" y="690872"/>
                </a:cubicBezTo>
                <a:cubicBezTo>
                  <a:pt x="1468833" y="678544"/>
                  <a:pt x="1346111" y="689603"/>
                  <a:pt x="1132830" y="690872"/>
                </a:cubicBezTo>
                <a:cubicBezTo>
                  <a:pt x="919549" y="692141"/>
                  <a:pt x="840141" y="681159"/>
                  <a:pt x="595736" y="690872"/>
                </a:cubicBezTo>
                <a:cubicBezTo>
                  <a:pt x="351331" y="700585"/>
                  <a:pt x="251234" y="683888"/>
                  <a:pt x="42530" y="690872"/>
                </a:cubicBezTo>
                <a:cubicBezTo>
                  <a:pt x="16090" y="691847"/>
                  <a:pt x="2084" y="675578"/>
                  <a:pt x="0" y="648342"/>
                </a:cubicBezTo>
                <a:cubicBezTo>
                  <a:pt x="-13306" y="514778"/>
                  <a:pt x="-28499" y="301054"/>
                  <a:pt x="0" y="42530"/>
                </a:cubicBezTo>
                <a:close/>
              </a:path>
            </a:pathLst>
          </a:custGeom>
          <a:noFill/>
          <a:ln w="28575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352939112">
                  <a:prstGeom prst="roundRect">
                    <a:avLst>
                      <a:gd name="adj" fmla="val 6156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538CD2E-5FF0-973E-D98F-F81D018E0F88}"/>
              </a:ext>
            </a:extLst>
          </p:cNvPr>
          <p:cNvSpPr/>
          <p:nvPr/>
        </p:nvSpPr>
        <p:spPr>
          <a:xfrm>
            <a:off x="724950" y="3210164"/>
            <a:ext cx="1696341" cy="690872"/>
          </a:xfrm>
          <a:custGeom>
            <a:avLst/>
            <a:gdLst>
              <a:gd name="connsiteX0" fmla="*/ 0 w 1696341"/>
              <a:gd name="connsiteY0" fmla="*/ 42530 h 690872"/>
              <a:gd name="connsiteX1" fmla="*/ 42530 w 1696341"/>
              <a:gd name="connsiteY1" fmla="*/ 0 h 690872"/>
              <a:gd name="connsiteX2" fmla="*/ 595736 w 1696341"/>
              <a:gd name="connsiteY2" fmla="*/ 0 h 690872"/>
              <a:gd name="connsiteX3" fmla="*/ 1084492 w 1696341"/>
              <a:gd name="connsiteY3" fmla="*/ 0 h 690872"/>
              <a:gd name="connsiteX4" fmla="*/ 1653811 w 1696341"/>
              <a:gd name="connsiteY4" fmla="*/ 0 h 690872"/>
              <a:gd name="connsiteX5" fmla="*/ 1696341 w 1696341"/>
              <a:gd name="connsiteY5" fmla="*/ 42530 h 690872"/>
              <a:gd name="connsiteX6" fmla="*/ 1696341 w 1696341"/>
              <a:gd name="connsiteY6" fmla="*/ 648342 h 690872"/>
              <a:gd name="connsiteX7" fmla="*/ 1653811 w 1696341"/>
              <a:gd name="connsiteY7" fmla="*/ 690872 h 690872"/>
              <a:gd name="connsiteX8" fmla="*/ 1132830 w 1696341"/>
              <a:gd name="connsiteY8" fmla="*/ 690872 h 690872"/>
              <a:gd name="connsiteX9" fmla="*/ 644075 w 1696341"/>
              <a:gd name="connsiteY9" fmla="*/ 690872 h 690872"/>
              <a:gd name="connsiteX10" fmla="*/ 42530 w 1696341"/>
              <a:gd name="connsiteY10" fmla="*/ 690872 h 690872"/>
              <a:gd name="connsiteX11" fmla="*/ 0 w 1696341"/>
              <a:gd name="connsiteY11" fmla="*/ 648342 h 690872"/>
              <a:gd name="connsiteX12" fmla="*/ 0 w 1696341"/>
              <a:gd name="connsiteY12" fmla="*/ 42530 h 690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96341" h="690872" extrusionOk="0">
                <a:moveTo>
                  <a:pt x="0" y="42530"/>
                </a:moveTo>
                <a:cubicBezTo>
                  <a:pt x="-2562" y="15904"/>
                  <a:pt x="18879" y="568"/>
                  <a:pt x="42530" y="0"/>
                </a:cubicBezTo>
                <a:cubicBezTo>
                  <a:pt x="318523" y="-14083"/>
                  <a:pt x="483836" y="-3583"/>
                  <a:pt x="595736" y="0"/>
                </a:cubicBezTo>
                <a:cubicBezTo>
                  <a:pt x="707636" y="3583"/>
                  <a:pt x="981286" y="15991"/>
                  <a:pt x="1084492" y="0"/>
                </a:cubicBezTo>
                <a:cubicBezTo>
                  <a:pt x="1187698" y="-15991"/>
                  <a:pt x="1532226" y="2792"/>
                  <a:pt x="1653811" y="0"/>
                </a:cubicBezTo>
                <a:cubicBezTo>
                  <a:pt x="1678219" y="-5120"/>
                  <a:pt x="1697574" y="19156"/>
                  <a:pt x="1696341" y="42530"/>
                </a:cubicBezTo>
                <a:cubicBezTo>
                  <a:pt x="1717625" y="305619"/>
                  <a:pt x="1673905" y="433354"/>
                  <a:pt x="1696341" y="648342"/>
                </a:cubicBezTo>
                <a:cubicBezTo>
                  <a:pt x="1694134" y="668503"/>
                  <a:pt x="1679169" y="688903"/>
                  <a:pt x="1653811" y="690872"/>
                </a:cubicBezTo>
                <a:cubicBezTo>
                  <a:pt x="1527238" y="708955"/>
                  <a:pt x="1267869" y="711342"/>
                  <a:pt x="1132830" y="690872"/>
                </a:cubicBezTo>
                <a:cubicBezTo>
                  <a:pt x="997791" y="670402"/>
                  <a:pt x="777441" y="672761"/>
                  <a:pt x="644075" y="690872"/>
                </a:cubicBezTo>
                <a:cubicBezTo>
                  <a:pt x="510709" y="708983"/>
                  <a:pt x="322391" y="714034"/>
                  <a:pt x="42530" y="690872"/>
                </a:cubicBezTo>
                <a:cubicBezTo>
                  <a:pt x="23346" y="691841"/>
                  <a:pt x="3800" y="674476"/>
                  <a:pt x="0" y="648342"/>
                </a:cubicBezTo>
                <a:cubicBezTo>
                  <a:pt x="-20324" y="469090"/>
                  <a:pt x="-27847" y="172087"/>
                  <a:pt x="0" y="42530"/>
                </a:cubicBezTo>
                <a:close/>
              </a:path>
            </a:pathLst>
          </a:custGeom>
          <a:noFill/>
          <a:ln w="28575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95410057">
                  <a:prstGeom prst="roundRect">
                    <a:avLst>
                      <a:gd name="adj" fmla="val 6156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9DAA024-8F09-0251-0EDD-9BD548106BFA}"/>
              </a:ext>
            </a:extLst>
          </p:cNvPr>
          <p:cNvSpPr/>
          <p:nvPr/>
        </p:nvSpPr>
        <p:spPr>
          <a:xfrm>
            <a:off x="2956665" y="3201618"/>
            <a:ext cx="1696341" cy="690872"/>
          </a:xfrm>
          <a:custGeom>
            <a:avLst/>
            <a:gdLst>
              <a:gd name="connsiteX0" fmla="*/ 0 w 1696341"/>
              <a:gd name="connsiteY0" fmla="*/ 42530 h 690872"/>
              <a:gd name="connsiteX1" fmla="*/ 42530 w 1696341"/>
              <a:gd name="connsiteY1" fmla="*/ 0 h 690872"/>
              <a:gd name="connsiteX2" fmla="*/ 579624 w 1696341"/>
              <a:gd name="connsiteY2" fmla="*/ 0 h 690872"/>
              <a:gd name="connsiteX3" fmla="*/ 1068379 w 1696341"/>
              <a:gd name="connsiteY3" fmla="*/ 0 h 690872"/>
              <a:gd name="connsiteX4" fmla="*/ 1653811 w 1696341"/>
              <a:gd name="connsiteY4" fmla="*/ 0 h 690872"/>
              <a:gd name="connsiteX5" fmla="*/ 1696341 w 1696341"/>
              <a:gd name="connsiteY5" fmla="*/ 42530 h 690872"/>
              <a:gd name="connsiteX6" fmla="*/ 1696341 w 1696341"/>
              <a:gd name="connsiteY6" fmla="*/ 648342 h 690872"/>
              <a:gd name="connsiteX7" fmla="*/ 1653811 w 1696341"/>
              <a:gd name="connsiteY7" fmla="*/ 690872 h 690872"/>
              <a:gd name="connsiteX8" fmla="*/ 1132830 w 1696341"/>
              <a:gd name="connsiteY8" fmla="*/ 690872 h 690872"/>
              <a:gd name="connsiteX9" fmla="*/ 611849 w 1696341"/>
              <a:gd name="connsiteY9" fmla="*/ 690872 h 690872"/>
              <a:gd name="connsiteX10" fmla="*/ 42530 w 1696341"/>
              <a:gd name="connsiteY10" fmla="*/ 690872 h 690872"/>
              <a:gd name="connsiteX11" fmla="*/ 0 w 1696341"/>
              <a:gd name="connsiteY11" fmla="*/ 648342 h 690872"/>
              <a:gd name="connsiteX12" fmla="*/ 0 w 1696341"/>
              <a:gd name="connsiteY12" fmla="*/ 42530 h 690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96341" h="690872" extrusionOk="0">
                <a:moveTo>
                  <a:pt x="0" y="42530"/>
                </a:moveTo>
                <a:cubicBezTo>
                  <a:pt x="-588" y="21948"/>
                  <a:pt x="16122" y="385"/>
                  <a:pt x="42530" y="0"/>
                </a:cubicBezTo>
                <a:cubicBezTo>
                  <a:pt x="163693" y="24792"/>
                  <a:pt x="471735" y="-21367"/>
                  <a:pt x="579624" y="0"/>
                </a:cubicBezTo>
                <a:cubicBezTo>
                  <a:pt x="687513" y="21367"/>
                  <a:pt x="848130" y="4343"/>
                  <a:pt x="1068379" y="0"/>
                </a:cubicBezTo>
                <a:cubicBezTo>
                  <a:pt x="1288629" y="-4343"/>
                  <a:pt x="1472971" y="-23945"/>
                  <a:pt x="1653811" y="0"/>
                </a:cubicBezTo>
                <a:cubicBezTo>
                  <a:pt x="1678366" y="-1497"/>
                  <a:pt x="1699046" y="15528"/>
                  <a:pt x="1696341" y="42530"/>
                </a:cubicBezTo>
                <a:cubicBezTo>
                  <a:pt x="1713765" y="263308"/>
                  <a:pt x="1703116" y="346574"/>
                  <a:pt x="1696341" y="648342"/>
                </a:cubicBezTo>
                <a:cubicBezTo>
                  <a:pt x="1696964" y="672107"/>
                  <a:pt x="1672805" y="687939"/>
                  <a:pt x="1653811" y="690872"/>
                </a:cubicBezTo>
                <a:cubicBezTo>
                  <a:pt x="1540644" y="680114"/>
                  <a:pt x="1306969" y="713428"/>
                  <a:pt x="1132830" y="690872"/>
                </a:cubicBezTo>
                <a:cubicBezTo>
                  <a:pt x="958691" y="668316"/>
                  <a:pt x="803145" y="676793"/>
                  <a:pt x="611849" y="690872"/>
                </a:cubicBezTo>
                <a:cubicBezTo>
                  <a:pt x="420553" y="704951"/>
                  <a:pt x="290108" y="676106"/>
                  <a:pt x="42530" y="690872"/>
                </a:cubicBezTo>
                <a:cubicBezTo>
                  <a:pt x="19162" y="685934"/>
                  <a:pt x="601" y="676697"/>
                  <a:pt x="0" y="648342"/>
                </a:cubicBezTo>
                <a:cubicBezTo>
                  <a:pt x="7796" y="468336"/>
                  <a:pt x="9725" y="268532"/>
                  <a:pt x="0" y="42530"/>
                </a:cubicBezTo>
                <a:close/>
              </a:path>
            </a:pathLst>
          </a:custGeom>
          <a:noFill/>
          <a:ln w="28575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805150846">
                  <a:prstGeom prst="roundRect">
                    <a:avLst>
                      <a:gd name="adj" fmla="val 6156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00B71DB-58EA-B872-2C8D-34E6D8EB5CF7}"/>
              </a:ext>
            </a:extLst>
          </p:cNvPr>
          <p:cNvSpPr/>
          <p:nvPr/>
        </p:nvSpPr>
        <p:spPr>
          <a:xfrm>
            <a:off x="743680" y="4275134"/>
            <a:ext cx="1677611" cy="690872"/>
          </a:xfrm>
          <a:custGeom>
            <a:avLst/>
            <a:gdLst>
              <a:gd name="connsiteX0" fmla="*/ 0 w 1677611"/>
              <a:gd name="connsiteY0" fmla="*/ 42530 h 690872"/>
              <a:gd name="connsiteX1" fmla="*/ 42530 w 1677611"/>
              <a:gd name="connsiteY1" fmla="*/ 0 h 690872"/>
              <a:gd name="connsiteX2" fmla="*/ 541529 w 1677611"/>
              <a:gd name="connsiteY2" fmla="*/ 0 h 690872"/>
              <a:gd name="connsiteX3" fmla="*/ 1072380 w 1677611"/>
              <a:gd name="connsiteY3" fmla="*/ 0 h 690872"/>
              <a:gd name="connsiteX4" fmla="*/ 1635081 w 1677611"/>
              <a:gd name="connsiteY4" fmla="*/ 0 h 690872"/>
              <a:gd name="connsiteX5" fmla="*/ 1677611 w 1677611"/>
              <a:gd name="connsiteY5" fmla="*/ 42530 h 690872"/>
              <a:gd name="connsiteX6" fmla="*/ 1677611 w 1677611"/>
              <a:gd name="connsiteY6" fmla="*/ 648342 h 690872"/>
              <a:gd name="connsiteX7" fmla="*/ 1635081 w 1677611"/>
              <a:gd name="connsiteY7" fmla="*/ 690872 h 690872"/>
              <a:gd name="connsiteX8" fmla="*/ 1088305 w 1677611"/>
              <a:gd name="connsiteY8" fmla="*/ 690872 h 690872"/>
              <a:gd name="connsiteX9" fmla="*/ 589306 w 1677611"/>
              <a:gd name="connsiteY9" fmla="*/ 690872 h 690872"/>
              <a:gd name="connsiteX10" fmla="*/ 42530 w 1677611"/>
              <a:gd name="connsiteY10" fmla="*/ 690872 h 690872"/>
              <a:gd name="connsiteX11" fmla="*/ 0 w 1677611"/>
              <a:gd name="connsiteY11" fmla="*/ 648342 h 690872"/>
              <a:gd name="connsiteX12" fmla="*/ 0 w 1677611"/>
              <a:gd name="connsiteY12" fmla="*/ 42530 h 690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7611" h="690872" extrusionOk="0">
                <a:moveTo>
                  <a:pt x="0" y="42530"/>
                </a:moveTo>
                <a:cubicBezTo>
                  <a:pt x="1884" y="23776"/>
                  <a:pt x="20519" y="-1162"/>
                  <a:pt x="42530" y="0"/>
                </a:cubicBezTo>
                <a:cubicBezTo>
                  <a:pt x="192875" y="19467"/>
                  <a:pt x="376574" y="21387"/>
                  <a:pt x="541529" y="0"/>
                </a:cubicBezTo>
                <a:cubicBezTo>
                  <a:pt x="706484" y="-21387"/>
                  <a:pt x="875262" y="-24900"/>
                  <a:pt x="1072380" y="0"/>
                </a:cubicBezTo>
                <a:cubicBezTo>
                  <a:pt x="1269498" y="24900"/>
                  <a:pt x="1490511" y="12855"/>
                  <a:pt x="1635081" y="0"/>
                </a:cubicBezTo>
                <a:cubicBezTo>
                  <a:pt x="1657908" y="-1149"/>
                  <a:pt x="1682137" y="19231"/>
                  <a:pt x="1677611" y="42530"/>
                </a:cubicBezTo>
                <a:cubicBezTo>
                  <a:pt x="1660460" y="222647"/>
                  <a:pt x="1680924" y="361181"/>
                  <a:pt x="1677611" y="648342"/>
                </a:cubicBezTo>
                <a:cubicBezTo>
                  <a:pt x="1679694" y="671499"/>
                  <a:pt x="1653817" y="693327"/>
                  <a:pt x="1635081" y="690872"/>
                </a:cubicBezTo>
                <a:cubicBezTo>
                  <a:pt x="1424421" y="700360"/>
                  <a:pt x="1245232" y="670782"/>
                  <a:pt x="1088305" y="690872"/>
                </a:cubicBezTo>
                <a:cubicBezTo>
                  <a:pt x="931378" y="710962"/>
                  <a:pt x="817465" y="678854"/>
                  <a:pt x="589306" y="690872"/>
                </a:cubicBezTo>
                <a:cubicBezTo>
                  <a:pt x="361147" y="702890"/>
                  <a:pt x="226035" y="688132"/>
                  <a:pt x="42530" y="690872"/>
                </a:cubicBezTo>
                <a:cubicBezTo>
                  <a:pt x="17622" y="685752"/>
                  <a:pt x="700" y="670463"/>
                  <a:pt x="0" y="648342"/>
                </a:cubicBezTo>
                <a:cubicBezTo>
                  <a:pt x="11577" y="495700"/>
                  <a:pt x="18794" y="260205"/>
                  <a:pt x="0" y="42530"/>
                </a:cubicBezTo>
                <a:close/>
              </a:path>
            </a:pathLst>
          </a:custGeom>
          <a:noFill/>
          <a:ln w="28575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36992211">
                  <a:prstGeom prst="roundRect">
                    <a:avLst>
                      <a:gd name="adj" fmla="val 6156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9A23C36-CDBF-3C68-2B2E-8818950EFB4E}"/>
              </a:ext>
            </a:extLst>
          </p:cNvPr>
          <p:cNvSpPr/>
          <p:nvPr/>
        </p:nvSpPr>
        <p:spPr>
          <a:xfrm>
            <a:off x="2103256" y="5497811"/>
            <a:ext cx="1314821" cy="690872"/>
          </a:xfrm>
          <a:custGeom>
            <a:avLst/>
            <a:gdLst>
              <a:gd name="connsiteX0" fmla="*/ 0 w 1314821"/>
              <a:gd name="connsiteY0" fmla="*/ 42530 h 690872"/>
              <a:gd name="connsiteX1" fmla="*/ 42530 w 1314821"/>
              <a:gd name="connsiteY1" fmla="*/ 0 h 690872"/>
              <a:gd name="connsiteX2" fmla="*/ 657411 w 1314821"/>
              <a:gd name="connsiteY2" fmla="*/ 0 h 690872"/>
              <a:gd name="connsiteX3" fmla="*/ 1272291 w 1314821"/>
              <a:gd name="connsiteY3" fmla="*/ 0 h 690872"/>
              <a:gd name="connsiteX4" fmla="*/ 1314821 w 1314821"/>
              <a:gd name="connsiteY4" fmla="*/ 42530 h 690872"/>
              <a:gd name="connsiteX5" fmla="*/ 1314821 w 1314821"/>
              <a:gd name="connsiteY5" fmla="*/ 648342 h 690872"/>
              <a:gd name="connsiteX6" fmla="*/ 1272291 w 1314821"/>
              <a:gd name="connsiteY6" fmla="*/ 690872 h 690872"/>
              <a:gd name="connsiteX7" fmla="*/ 682006 w 1314821"/>
              <a:gd name="connsiteY7" fmla="*/ 690872 h 690872"/>
              <a:gd name="connsiteX8" fmla="*/ 42530 w 1314821"/>
              <a:gd name="connsiteY8" fmla="*/ 690872 h 690872"/>
              <a:gd name="connsiteX9" fmla="*/ 0 w 1314821"/>
              <a:gd name="connsiteY9" fmla="*/ 648342 h 690872"/>
              <a:gd name="connsiteX10" fmla="*/ 0 w 1314821"/>
              <a:gd name="connsiteY10" fmla="*/ 42530 h 690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14821" h="690872" extrusionOk="0">
                <a:moveTo>
                  <a:pt x="0" y="42530"/>
                </a:moveTo>
                <a:cubicBezTo>
                  <a:pt x="-3125" y="19963"/>
                  <a:pt x="15766" y="-80"/>
                  <a:pt x="42530" y="0"/>
                </a:cubicBezTo>
                <a:cubicBezTo>
                  <a:pt x="179701" y="20476"/>
                  <a:pt x="504096" y="-5252"/>
                  <a:pt x="657411" y="0"/>
                </a:cubicBezTo>
                <a:cubicBezTo>
                  <a:pt x="810726" y="5252"/>
                  <a:pt x="1095967" y="-9095"/>
                  <a:pt x="1272291" y="0"/>
                </a:cubicBezTo>
                <a:cubicBezTo>
                  <a:pt x="1300647" y="-1463"/>
                  <a:pt x="1316048" y="18150"/>
                  <a:pt x="1314821" y="42530"/>
                </a:cubicBezTo>
                <a:cubicBezTo>
                  <a:pt x="1301985" y="254038"/>
                  <a:pt x="1296320" y="523068"/>
                  <a:pt x="1314821" y="648342"/>
                </a:cubicBezTo>
                <a:cubicBezTo>
                  <a:pt x="1318845" y="673482"/>
                  <a:pt x="1300664" y="689080"/>
                  <a:pt x="1272291" y="690872"/>
                </a:cubicBezTo>
                <a:cubicBezTo>
                  <a:pt x="1022851" y="681945"/>
                  <a:pt x="919103" y="680333"/>
                  <a:pt x="682006" y="690872"/>
                </a:cubicBezTo>
                <a:cubicBezTo>
                  <a:pt x="444910" y="701411"/>
                  <a:pt x="347664" y="703636"/>
                  <a:pt x="42530" y="690872"/>
                </a:cubicBezTo>
                <a:cubicBezTo>
                  <a:pt x="18171" y="696447"/>
                  <a:pt x="-766" y="668674"/>
                  <a:pt x="0" y="648342"/>
                </a:cubicBezTo>
                <a:cubicBezTo>
                  <a:pt x="3328" y="435841"/>
                  <a:pt x="-22035" y="333682"/>
                  <a:pt x="0" y="42530"/>
                </a:cubicBezTo>
                <a:close/>
              </a:path>
            </a:pathLst>
          </a:custGeom>
          <a:noFill/>
          <a:ln w="28575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432533965">
                  <a:prstGeom prst="roundRect">
                    <a:avLst>
                      <a:gd name="adj" fmla="val 6156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2D9AE31-4157-3652-84F6-58FFF3771234}"/>
              </a:ext>
            </a:extLst>
          </p:cNvPr>
          <p:cNvSpPr/>
          <p:nvPr/>
        </p:nvSpPr>
        <p:spPr>
          <a:xfrm>
            <a:off x="267270" y="5497811"/>
            <a:ext cx="1314821" cy="690872"/>
          </a:xfrm>
          <a:custGeom>
            <a:avLst/>
            <a:gdLst>
              <a:gd name="connsiteX0" fmla="*/ 0 w 1314821"/>
              <a:gd name="connsiteY0" fmla="*/ 42530 h 690872"/>
              <a:gd name="connsiteX1" fmla="*/ 42530 w 1314821"/>
              <a:gd name="connsiteY1" fmla="*/ 0 h 690872"/>
              <a:gd name="connsiteX2" fmla="*/ 682006 w 1314821"/>
              <a:gd name="connsiteY2" fmla="*/ 0 h 690872"/>
              <a:gd name="connsiteX3" fmla="*/ 1272291 w 1314821"/>
              <a:gd name="connsiteY3" fmla="*/ 0 h 690872"/>
              <a:gd name="connsiteX4" fmla="*/ 1314821 w 1314821"/>
              <a:gd name="connsiteY4" fmla="*/ 42530 h 690872"/>
              <a:gd name="connsiteX5" fmla="*/ 1314821 w 1314821"/>
              <a:gd name="connsiteY5" fmla="*/ 648342 h 690872"/>
              <a:gd name="connsiteX6" fmla="*/ 1272291 w 1314821"/>
              <a:gd name="connsiteY6" fmla="*/ 690872 h 690872"/>
              <a:gd name="connsiteX7" fmla="*/ 669708 w 1314821"/>
              <a:gd name="connsiteY7" fmla="*/ 690872 h 690872"/>
              <a:gd name="connsiteX8" fmla="*/ 42530 w 1314821"/>
              <a:gd name="connsiteY8" fmla="*/ 690872 h 690872"/>
              <a:gd name="connsiteX9" fmla="*/ 0 w 1314821"/>
              <a:gd name="connsiteY9" fmla="*/ 648342 h 690872"/>
              <a:gd name="connsiteX10" fmla="*/ 0 w 1314821"/>
              <a:gd name="connsiteY10" fmla="*/ 42530 h 690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14821" h="690872" extrusionOk="0">
                <a:moveTo>
                  <a:pt x="0" y="42530"/>
                </a:moveTo>
                <a:cubicBezTo>
                  <a:pt x="-3939" y="21079"/>
                  <a:pt x="15176" y="1975"/>
                  <a:pt x="42530" y="0"/>
                </a:cubicBezTo>
                <a:cubicBezTo>
                  <a:pt x="256746" y="4329"/>
                  <a:pt x="479660" y="573"/>
                  <a:pt x="682006" y="0"/>
                </a:cubicBezTo>
                <a:cubicBezTo>
                  <a:pt x="884352" y="-573"/>
                  <a:pt x="1091246" y="7872"/>
                  <a:pt x="1272291" y="0"/>
                </a:cubicBezTo>
                <a:cubicBezTo>
                  <a:pt x="1296324" y="-2993"/>
                  <a:pt x="1310973" y="20993"/>
                  <a:pt x="1314821" y="42530"/>
                </a:cubicBezTo>
                <a:cubicBezTo>
                  <a:pt x="1297356" y="330219"/>
                  <a:pt x="1333876" y="496855"/>
                  <a:pt x="1314821" y="648342"/>
                </a:cubicBezTo>
                <a:cubicBezTo>
                  <a:pt x="1316323" y="675811"/>
                  <a:pt x="1299707" y="692999"/>
                  <a:pt x="1272291" y="690872"/>
                </a:cubicBezTo>
                <a:cubicBezTo>
                  <a:pt x="1085704" y="693619"/>
                  <a:pt x="850696" y="720407"/>
                  <a:pt x="669708" y="690872"/>
                </a:cubicBezTo>
                <a:cubicBezTo>
                  <a:pt x="488720" y="661337"/>
                  <a:pt x="210601" y="671530"/>
                  <a:pt x="42530" y="690872"/>
                </a:cubicBezTo>
                <a:cubicBezTo>
                  <a:pt x="17015" y="688584"/>
                  <a:pt x="1579" y="675245"/>
                  <a:pt x="0" y="648342"/>
                </a:cubicBezTo>
                <a:cubicBezTo>
                  <a:pt x="29297" y="363155"/>
                  <a:pt x="-2473" y="288225"/>
                  <a:pt x="0" y="42530"/>
                </a:cubicBezTo>
                <a:close/>
              </a:path>
            </a:pathLst>
          </a:custGeom>
          <a:noFill/>
          <a:ln w="28575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92686509">
                  <a:prstGeom prst="roundRect">
                    <a:avLst>
                      <a:gd name="adj" fmla="val 6156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B868C68-68BD-21A0-0BDF-CE3928281A32}"/>
              </a:ext>
            </a:extLst>
          </p:cNvPr>
          <p:cNvSpPr/>
          <p:nvPr/>
        </p:nvSpPr>
        <p:spPr>
          <a:xfrm>
            <a:off x="5212192" y="3201618"/>
            <a:ext cx="1696341" cy="690872"/>
          </a:xfrm>
          <a:custGeom>
            <a:avLst/>
            <a:gdLst>
              <a:gd name="connsiteX0" fmla="*/ 0 w 1696341"/>
              <a:gd name="connsiteY0" fmla="*/ 42530 h 690872"/>
              <a:gd name="connsiteX1" fmla="*/ 42530 w 1696341"/>
              <a:gd name="connsiteY1" fmla="*/ 0 h 690872"/>
              <a:gd name="connsiteX2" fmla="*/ 563511 w 1696341"/>
              <a:gd name="connsiteY2" fmla="*/ 0 h 690872"/>
              <a:gd name="connsiteX3" fmla="*/ 1052266 w 1696341"/>
              <a:gd name="connsiteY3" fmla="*/ 0 h 690872"/>
              <a:gd name="connsiteX4" fmla="*/ 1653811 w 1696341"/>
              <a:gd name="connsiteY4" fmla="*/ 0 h 690872"/>
              <a:gd name="connsiteX5" fmla="*/ 1696341 w 1696341"/>
              <a:gd name="connsiteY5" fmla="*/ 42530 h 690872"/>
              <a:gd name="connsiteX6" fmla="*/ 1696341 w 1696341"/>
              <a:gd name="connsiteY6" fmla="*/ 648342 h 690872"/>
              <a:gd name="connsiteX7" fmla="*/ 1653811 w 1696341"/>
              <a:gd name="connsiteY7" fmla="*/ 690872 h 690872"/>
              <a:gd name="connsiteX8" fmla="*/ 1165056 w 1696341"/>
              <a:gd name="connsiteY8" fmla="*/ 690872 h 690872"/>
              <a:gd name="connsiteX9" fmla="*/ 611849 w 1696341"/>
              <a:gd name="connsiteY9" fmla="*/ 690872 h 690872"/>
              <a:gd name="connsiteX10" fmla="*/ 42530 w 1696341"/>
              <a:gd name="connsiteY10" fmla="*/ 690872 h 690872"/>
              <a:gd name="connsiteX11" fmla="*/ 0 w 1696341"/>
              <a:gd name="connsiteY11" fmla="*/ 648342 h 690872"/>
              <a:gd name="connsiteX12" fmla="*/ 0 w 1696341"/>
              <a:gd name="connsiteY12" fmla="*/ 42530 h 690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96341" h="690872" extrusionOk="0">
                <a:moveTo>
                  <a:pt x="0" y="42530"/>
                </a:moveTo>
                <a:cubicBezTo>
                  <a:pt x="-181" y="17890"/>
                  <a:pt x="14820" y="-1078"/>
                  <a:pt x="42530" y="0"/>
                </a:cubicBezTo>
                <a:cubicBezTo>
                  <a:pt x="289330" y="-7988"/>
                  <a:pt x="356894" y="24643"/>
                  <a:pt x="563511" y="0"/>
                </a:cubicBezTo>
                <a:cubicBezTo>
                  <a:pt x="770128" y="-24643"/>
                  <a:pt x="810616" y="-1561"/>
                  <a:pt x="1052266" y="0"/>
                </a:cubicBezTo>
                <a:cubicBezTo>
                  <a:pt x="1293917" y="1561"/>
                  <a:pt x="1429271" y="-21053"/>
                  <a:pt x="1653811" y="0"/>
                </a:cubicBezTo>
                <a:cubicBezTo>
                  <a:pt x="1677669" y="-2675"/>
                  <a:pt x="1694772" y="16680"/>
                  <a:pt x="1696341" y="42530"/>
                </a:cubicBezTo>
                <a:cubicBezTo>
                  <a:pt x="1698414" y="261963"/>
                  <a:pt x="1670656" y="394949"/>
                  <a:pt x="1696341" y="648342"/>
                </a:cubicBezTo>
                <a:cubicBezTo>
                  <a:pt x="1693146" y="668922"/>
                  <a:pt x="1673865" y="693073"/>
                  <a:pt x="1653811" y="690872"/>
                </a:cubicBezTo>
                <a:cubicBezTo>
                  <a:pt x="1456929" y="679642"/>
                  <a:pt x="1331528" y="701012"/>
                  <a:pt x="1165056" y="690872"/>
                </a:cubicBezTo>
                <a:cubicBezTo>
                  <a:pt x="998584" y="680732"/>
                  <a:pt x="798403" y="712014"/>
                  <a:pt x="611849" y="690872"/>
                </a:cubicBezTo>
                <a:cubicBezTo>
                  <a:pt x="425295" y="669730"/>
                  <a:pt x="175786" y="702707"/>
                  <a:pt x="42530" y="690872"/>
                </a:cubicBezTo>
                <a:cubicBezTo>
                  <a:pt x="20624" y="688162"/>
                  <a:pt x="1938" y="670774"/>
                  <a:pt x="0" y="648342"/>
                </a:cubicBezTo>
                <a:cubicBezTo>
                  <a:pt x="-17591" y="418848"/>
                  <a:pt x="-13589" y="260639"/>
                  <a:pt x="0" y="42530"/>
                </a:cubicBezTo>
                <a:close/>
              </a:path>
            </a:pathLst>
          </a:custGeom>
          <a:noFill/>
          <a:ln w="28575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19186954">
                  <a:prstGeom prst="roundRect">
                    <a:avLst>
                      <a:gd name="adj" fmla="val 6156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0BF7B8AA-F1A8-C7EC-265C-65B103A4BFDC}"/>
              </a:ext>
            </a:extLst>
          </p:cNvPr>
          <p:cNvSpPr/>
          <p:nvPr/>
        </p:nvSpPr>
        <p:spPr>
          <a:xfrm>
            <a:off x="7467719" y="3208967"/>
            <a:ext cx="1696341" cy="690872"/>
          </a:xfrm>
          <a:custGeom>
            <a:avLst/>
            <a:gdLst>
              <a:gd name="connsiteX0" fmla="*/ 0 w 1696341"/>
              <a:gd name="connsiteY0" fmla="*/ 42530 h 690872"/>
              <a:gd name="connsiteX1" fmla="*/ 42530 w 1696341"/>
              <a:gd name="connsiteY1" fmla="*/ 0 h 690872"/>
              <a:gd name="connsiteX2" fmla="*/ 531285 w 1696341"/>
              <a:gd name="connsiteY2" fmla="*/ 0 h 690872"/>
              <a:gd name="connsiteX3" fmla="*/ 1100605 w 1696341"/>
              <a:gd name="connsiteY3" fmla="*/ 0 h 690872"/>
              <a:gd name="connsiteX4" fmla="*/ 1653811 w 1696341"/>
              <a:gd name="connsiteY4" fmla="*/ 0 h 690872"/>
              <a:gd name="connsiteX5" fmla="*/ 1696341 w 1696341"/>
              <a:gd name="connsiteY5" fmla="*/ 42530 h 690872"/>
              <a:gd name="connsiteX6" fmla="*/ 1696341 w 1696341"/>
              <a:gd name="connsiteY6" fmla="*/ 648342 h 690872"/>
              <a:gd name="connsiteX7" fmla="*/ 1653811 w 1696341"/>
              <a:gd name="connsiteY7" fmla="*/ 690872 h 690872"/>
              <a:gd name="connsiteX8" fmla="*/ 1132830 w 1696341"/>
              <a:gd name="connsiteY8" fmla="*/ 690872 h 690872"/>
              <a:gd name="connsiteX9" fmla="*/ 644075 w 1696341"/>
              <a:gd name="connsiteY9" fmla="*/ 690872 h 690872"/>
              <a:gd name="connsiteX10" fmla="*/ 42530 w 1696341"/>
              <a:gd name="connsiteY10" fmla="*/ 690872 h 690872"/>
              <a:gd name="connsiteX11" fmla="*/ 0 w 1696341"/>
              <a:gd name="connsiteY11" fmla="*/ 648342 h 690872"/>
              <a:gd name="connsiteX12" fmla="*/ 0 w 1696341"/>
              <a:gd name="connsiteY12" fmla="*/ 42530 h 690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96341" h="690872" extrusionOk="0">
                <a:moveTo>
                  <a:pt x="0" y="42530"/>
                </a:moveTo>
                <a:cubicBezTo>
                  <a:pt x="-4713" y="22019"/>
                  <a:pt x="17062" y="-992"/>
                  <a:pt x="42530" y="0"/>
                </a:cubicBezTo>
                <a:cubicBezTo>
                  <a:pt x="180173" y="3810"/>
                  <a:pt x="338931" y="-19178"/>
                  <a:pt x="531285" y="0"/>
                </a:cubicBezTo>
                <a:cubicBezTo>
                  <a:pt x="723640" y="19178"/>
                  <a:pt x="976655" y="1779"/>
                  <a:pt x="1100605" y="0"/>
                </a:cubicBezTo>
                <a:cubicBezTo>
                  <a:pt x="1224555" y="-1779"/>
                  <a:pt x="1431643" y="13287"/>
                  <a:pt x="1653811" y="0"/>
                </a:cubicBezTo>
                <a:cubicBezTo>
                  <a:pt x="1680419" y="-4705"/>
                  <a:pt x="1699274" y="21497"/>
                  <a:pt x="1696341" y="42530"/>
                </a:cubicBezTo>
                <a:cubicBezTo>
                  <a:pt x="1679103" y="227666"/>
                  <a:pt x="1703926" y="466317"/>
                  <a:pt x="1696341" y="648342"/>
                </a:cubicBezTo>
                <a:cubicBezTo>
                  <a:pt x="1693743" y="674915"/>
                  <a:pt x="1677840" y="692634"/>
                  <a:pt x="1653811" y="690872"/>
                </a:cubicBezTo>
                <a:cubicBezTo>
                  <a:pt x="1424019" y="712415"/>
                  <a:pt x="1280976" y="686483"/>
                  <a:pt x="1132830" y="690872"/>
                </a:cubicBezTo>
                <a:cubicBezTo>
                  <a:pt x="984684" y="695261"/>
                  <a:pt x="804209" y="690953"/>
                  <a:pt x="644075" y="690872"/>
                </a:cubicBezTo>
                <a:cubicBezTo>
                  <a:pt x="483942" y="690791"/>
                  <a:pt x="272841" y="705241"/>
                  <a:pt x="42530" y="690872"/>
                </a:cubicBezTo>
                <a:cubicBezTo>
                  <a:pt x="19027" y="692691"/>
                  <a:pt x="2617" y="676211"/>
                  <a:pt x="0" y="648342"/>
                </a:cubicBezTo>
                <a:cubicBezTo>
                  <a:pt x="468" y="508635"/>
                  <a:pt x="20781" y="217195"/>
                  <a:pt x="0" y="42530"/>
                </a:cubicBezTo>
                <a:close/>
              </a:path>
            </a:pathLst>
          </a:custGeom>
          <a:noFill/>
          <a:ln w="28575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238097187">
                  <a:prstGeom prst="roundRect">
                    <a:avLst>
                      <a:gd name="adj" fmla="val 6156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D1791412-A016-3DF8-095D-22CAC47BD915}"/>
              </a:ext>
            </a:extLst>
          </p:cNvPr>
          <p:cNvSpPr/>
          <p:nvPr/>
        </p:nvSpPr>
        <p:spPr>
          <a:xfrm>
            <a:off x="9721432" y="3235388"/>
            <a:ext cx="1696341" cy="690872"/>
          </a:xfrm>
          <a:custGeom>
            <a:avLst/>
            <a:gdLst>
              <a:gd name="connsiteX0" fmla="*/ 0 w 1696341"/>
              <a:gd name="connsiteY0" fmla="*/ 42530 h 690872"/>
              <a:gd name="connsiteX1" fmla="*/ 42530 w 1696341"/>
              <a:gd name="connsiteY1" fmla="*/ 0 h 690872"/>
              <a:gd name="connsiteX2" fmla="*/ 611849 w 1696341"/>
              <a:gd name="connsiteY2" fmla="*/ 0 h 690872"/>
              <a:gd name="connsiteX3" fmla="*/ 1148943 w 1696341"/>
              <a:gd name="connsiteY3" fmla="*/ 0 h 690872"/>
              <a:gd name="connsiteX4" fmla="*/ 1653811 w 1696341"/>
              <a:gd name="connsiteY4" fmla="*/ 0 h 690872"/>
              <a:gd name="connsiteX5" fmla="*/ 1696341 w 1696341"/>
              <a:gd name="connsiteY5" fmla="*/ 42530 h 690872"/>
              <a:gd name="connsiteX6" fmla="*/ 1696341 w 1696341"/>
              <a:gd name="connsiteY6" fmla="*/ 648342 h 690872"/>
              <a:gd name="connsiteX7" fmla="*/ 1653811 w 1696341"/>
              <a:gd name="connsiteY7" fmla="*/ 690872 h 690872"/>
              <a:gd name="connsiteX8" fmla="*/ 1148943 w 1696341"/>
              <a:gd name="connsiteY8" fmla="*/ 690872 h 690872"/>
              <a:gd name="connsiteX9" fmla="*/ 644075 w 1696341"/>
              <a:gd name="connsiteY9" fmla="*/ 690872 h 690872"/>
              <a:gd name="connsiteX10" fmla="*/ 42530 w 1696341"/>
              <a:gd name="connsiteY10" fmla="*/ 690872 h 690872"/>
              <a:gd name="connsiteX11" fmla="*/ 0 w 1696341"/>
              <a:gd name="connsiteY11" fmla="*/ 648342 h 690872"/>
              <a:gd name="connsiteX12" fmla="*/ 0 w 1696341"/>
              <a:gd name="connsiteY12" fmla="*/ 42530 h 690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96341" h="690872" extrusionOk="0">
                <a:moveTo>
                  <a:pt x="0" y="42530"/>
                </a:moveTo>
                <a:cubicBezTo>
                  <a:pt x="3967" y="21102"/>
                  <a:pt x="24154" y="-265"/>
                  <a:pt x="42530" y="0"/>
                </a:cubicBezTo>
                <a:cubicBezTo>
                  <a:pt x="324687" y="14185"/>
                  <a:pt x="376147" y="22768"/>
                  <a:pt x="611849" y="0"/>
                </a:cubicBezTo>
                <a:cubicBezTo>
                  <a:pt x="847551" y="-22768"/>
                  <a:pt x="978426" y="13094"/>
                  <a:pt x="1148943" y="0"/>
                </a:cubicBezTo>
                <a:cubicBezTo>
                  <a:pt x="1319460" y="-13094"/>
                  <a:pt x="1509998" y="-12828"/>
                  <a:pt x="1653811" y="0"/>
                </a:cubicBezTo>
                <a:cubicBezTo>
                  <a:pt x="1677758" y="4037"/>
                  <a:pt x="1698437" y="15310"/>
                  <a:pt x="1696341" y="42530"/>
                </a:cubicBezTo>
                <a:cubicBezTo>
                  <a:pt x="1677479" y="176741"/>
                  <a:pt x="1701880" y="416524"/>
                  <a:pt x="1696341" y="648342"/>
                </a:cubicBezTo>
                <a:cubicBezTo>
                  <a:pt x="1696875" y="671286"/>
                  <a:pt x="1674776" y="691006"/>
                  <a:pt x="1653811" y="690872"/>
                </a:cubicBezTo>
                <a:cubicBezTo>
                  <a:pt x="1484556" y="669873"/>
                  <a:pt x="1339727" y="678009"/>
                  <a:pt x="1148943" y="690872"/>
                </a:cubicBezTo>
                <a:cubicBezTo>
                  <a:pt x="958159" y="703735"/>
                  <a:pt x="768878" y="669375"/>
                  <a:pt x="644075" y="690872"/>
                </a:cubicBezTo>
                <a:cubicBezTo>
                  <a:pt x="519272" y="712369"/>
                  <a:pt x="320512" y="668923"/>
                  <a:pt x="42530" y="690872"/>
                </a:cubicBezTo>
                <a:cubicBezTo>
                  <a:pt x="21095" y="692187"/>
                  <a:pt x="-645" y="667509"/>
                  <a:pt x="0" y="648342"/>
                </a:cubicBezTo>
                <a:cubicBezTo>
                  <a:pt x="-24066" y="517305"/>
                  <a:pt x="498" y="289686"/>
                  <a:pt x="0" y="42530"/>
                </a:cubicBezTo>
                <a:close/>
              </a:path>
            </a:pathLst>
          </a:custGeom>
          <a:noFill/>
          <a:ln w="28575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742793564">
                  <a:prstGeom prst="roundRect">
                    <a:avLst>
                      <a:gd name="adj" fmla="val 6156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A1CADE8-1F36-9DE1-037C-7BCAC4A50CFD}"/>
              </a:ext>
            </a:extLst>
          </p:cNvPr>
          <p:cNvSpPr txBox="1"/>
          <p:nvPr/>
        </p:nvSpPr>
        <p:spPr>
          <a:xfrm>
            <a:off x="1246822" y="3343401"/>
            <a:ext cx="62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CTO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E000AC-EEF3-C5B0-5B4F-A3C16E502E0E}"/>
              </a:ext>
            </a:extLst>
          </p:cNvPr>
          <p:cNvSpPr txBox="1"/>
          <p:nvPr/>
        </p:nvSpPr>
        <p:spPr>
          <a:xfrm>
            <a:off x="5692528" y="3343401"/>
            <a:ext cx="71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COO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C1B8AEB-9FD0-B07E-AEC2-57CFF5F9FA15}"/>
              </a:ext>
            </a:extLst>
          </p:cNvPr>
          <p:cNvSpPr txBox="1"/>
          <p:nvPr/>
        </p:nvSpPr>
        <p:spPr>
          <a:xfrm>
            <a:off x="3424376" y="3343401"/>
            <a:ext cx="688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CFO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A043FE4-B147-CF37-660E-521949E04431}"/>
              </a:ext>
            </a:extLst>
          </p:cNvPr>
          <p:cNvSpPr txBox="1"/>
          <p:nvPr/>
        </p:nvSpPr>
        <p:spPr>
          <a:xfrm>
            <a:off x="9904306" y="3309073"/>
            <a:ext cx="1278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Sustainability     Officer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28009F6-CA77-3CDC-AE0D-69E3C0ECA542}"/>
              </a:ext>
            </a:extLst>
          </p:cNvPr>
          <p:cNvSpPr txBox="1"/>
          <p:nvPr/>
        </p:nvSpPr>
        <p:spPr>
          <a:xfrm>
            <a:off x="7554501" y="3337868"/>
            <a:ext cx="1534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HEAD OF SALES AND MARKETING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38F4608-3374-CB16-1704-456A4C96F78A}"/>
              </a:ext>
            </a:extLst>
          </p:cNvPr>
          <p:cNvCxnSpPr>
            <a:cxnSpLocks/>
          </p:cNvCxnSpPr>
          <p:nvPr/>
        </p:nvCxnSpPr>
        <p:spPr>
          <a:xfrm flipH="1">
            <a:off x="1573120" y="2786231"/>
            <a:ext cx="8996481" cy="17124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123E132-D245-65D6-DA78-BDE74F7B517C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1573120" y="2792643"/>
            <a:ext cx="1" cy="417521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0896CF7-FFF5-DCD3-CB9C-CAB01FC0E793}"/>
              </a:ext>
            </a:extLst>
          </p:cNvPr>
          <p:cNvCxnSpPr>
            <a:cxnSpLocks/>
          </p:cNvCxnSpPr>
          <p:nvPr/>
        </p:nvCxnSpPr>
        <p:spPr>
          <a:xfrm flipH="1" flipV="1">
            <a:off x="3729511" y="2798908"/>
            <a:ext cx="1" cy="417521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CB4C85-A722-56F8-B3E2-1908CD1F75E8}"/>
              </a:ext>
            </a:extLst>
          </p:cNvPr>
          <p:cNvCxnSpPr>
            <a:cxnSpLocks/>
          </p:cNvCxnSpPr>
          <p:nvPr/>
        </p:nvCxnSpPr>
        <p:spPr>
          <a:xfrm flipH="1" flipV="1">
            <a:off x="6051990" y="2778885"/>
            <a:ext cx="1" cy="417521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25665CD-6F9E-6B03-0572-BF141A89442A}"/>
              </a:ext>
            </a:extLst>
          </p:cNvPr>
          <p:cNvCxnSpPr>
            <a:cxnSpLocks/>
          </p:cNvCxnSpPr>
          <p:nvPr/>
        </p:nvCxnSpPr>
        <p:spPr>
          <a:xfrm flipH="1" flipV="1">
            <a:off x="8325723" y="2807046"/>
            <a:ext cx="1" cy="417521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860A28A-957F-B5F7-D3F0-43C8E0EF6F4E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0569601" y="2778885"/>
            <a:ext cx="2" cy="456503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BB1CE52-CB21-2FCC-B7FD-4C75C1D8028F}"/>
              </a:ext>
            </a:extLst>
          </p:cNvPr>
          <p:cNvSpPr txBox="1"/>
          <p:nvPr/>
        </p:nvSpPr>
        <p:spPr>
          <a:xfrm>
            <a:off x="846351" y="4354958"/>
            <a:ext cx="149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Head of Product Development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B6BF5CD-F07F-9DEF-A32A-EB6B546FDDCE}"/>
              </a:ext>
            </a:extLst>
          </p:cNvPr>
          <p:cNvSpPr txBox="1"/>
          <p:nvPr/>
        </p:nvSpPr>
        <p:spPr>
          <a:xfrm>
            <a:off x="461916" y="5573161"/>
            <a:ext cx="953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Software Engineers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B5933BA-CDC9-1101-C9B9-AAB01A9D5600}"/>
              </a:ext>
            </a:extLst>
          </p:cNvPr>
          <p:cNvSpPr txBox="1"/>
          <p:nvPr/>
        </p:nvSpPr>
        <p:spPr>
          <a:xfrm>
            <a:off x="2307898" y="5573161"/>
            <a:ext cx="953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UI/UX Designers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BF01000-0AE2-D3D5-AC8D-A9B4F2A258A3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>
          <a:xfrm flipH="1" flipV="1">
            <a:off x="1573121" y="3901036"/>
            <a:ext cx="9365" cy="374098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BC90B388-1221-FA0F-9227-451FF05730B9}"/>
              </a:ext>
            </a:extLst>
          </p:cNvPr>
          <p:cNvSpPr/>
          <p:nvPr/>
        </p:nvSpPr>
        <p:spPr>
          <a:xfrm>
            <a:off x="4589704" y="4485053"/>
            <a:ext cx="1314821" cy="841323"/>
          </a:xfrm>
          <a:custGeom>
            <a:avLst/>
            <a:gdLst>
              <a:gd name="connsiteX0" fmla="*/ 0 w 1314821"/>
              <a:gd name="connsiteY0" fmla="*/ 51792 h 841323"/>
              <a:gd name="connsiteX1" fmla="*/ 51792 w 1314821"/>
              <a:gd name="connsiteY1" fmla="*/ 0 h 841323"/>
              <a:gd name="connsiteX2" fmla="*/ 657411 w 1314821"/>
              <a:gd name="connsiteY2" fmla="*/ 0 h 841323"/>
              <a:gd name="connsiteX3" fmla="*/ 1263029 w 1314821"/>
              <a:gd name="connsiteY3" fmla="*/ 0 h 841323"/>
              <a:gd name="connsiteX4" fmla="*/ 1314821 w 1314821"/>
              <a:gd name="connsiteY4" fmla="*/ 51792 h 841323"/>
              <a:gd name="connsiteX5" fmla="*/ 1314821 w 1314821"/>
              <a:gd name="connsiteY5" fmla="*/ 398529 h 841323"/>
              <a:gd name="connsiteX6" fmla="*/ 1314821 w 1314821"/>
              <a:gd name="connsiteY6" fmla="*/ 789531 h 841323"/>
              <a:gd name="connsiteX7" fmla="*/ 1263029 w 1314821"/>
              <a:gd name="connsiteY7" fmla="*/ 841323 h 841323"/>
              <a:gd name="connsiteX8" fmla="*/ 693748 w 1314821"/>
              <a:gd name="connsiteY8" fmla="*/ 841323 h 841323"/>
              <a:gd name="connsiteX9" fmla="*/ 51792 w 1314821"/>
              <a:gd name="connsiteY9" fmla="*/ 841323 h 841323"/>
              <a:gd name="connsiteX10" fmla="*/ 0 w 1314821"/>
              <a:gd name="connsiteY10" fmla="*/ 789531 h 841323"/>
              <a:gd name="connsiteX11" fmla="*/ 0 w 1314821"/>
              <a:gd name="connsiteY11" fmla="*/ 435416 h 841323"/>
              <a:gd name="connsiteX12" fmla="*/ 0 w 1314821"/>
              <a:gd name="connsiteY12" fmla="*/ 51792 h 841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14821" h="841323" extrusionOk="0">
                <a:moveTo>
                  <a:pt x="0" y="51792"/>
                </a:moveTo>
                <a:cubicBezTo>
                  <a:pt x="1752" y="23824"/>
                  <a:pt x="19365" y="-2801"/>
                  <a:pt x="51792" y="0"/>
                </a:cubicBezTo>
                <a:cubicBezTo>
                  <a:pt x="261732" y="-24153"/>
                  <a:pt x="481295" y="24344"/>
                  <a:pt x="657411" y="0"/>
                </a:cubicBezTo>
                <a:cubicBezTo>
                  <a:pt x="833527" y="-24344"/>
                  <a:pt x="1006216" y="-23417"/>
                  <a:pt x="1263029" y="0"/>
                </a:cubicBezTo>
                <a:cubicBezTo>
                  <a:pt x="1291472" y="-5173"/>
                  <a:pt x="1318023" y="28372"/>
                  <a:pt x="1314821" y="51792"/>
                </a:cubicBezTo>
                <a:cubicBezTo>
                  <a:pt x="1306321" y="147275"/>
                  <a:pt x="1310659" y="260103"/>
                  <a:pt x="1314821" y="398529"/>
                </a:cubicBezTo>
                <a:cubicBezTo>
                  <a:pt x="1318983" y="536955"/>
                  <a:pt x="1332164" y="701998"/>
                  <a:pt x="1314821" y="789531"/>
                </a:cubicBezTo>
                <a:cubicBezTo>
                  <a:pt x="1312632" y="817104"/>
                  <a:pt x="1289458" y="842983"/>
                  <a:pt x="1263029" y="841323"/>
                </a:cubicBezTo>
                <a:cubicBezTo>
                  <a:pt x="1132787" y="816448"/>
                  <a:pt x="880516" y="854535"/>
                  <a:pt x="693748" y="841323"/>
                </a:cubicBezTo>
                <a:cubicBezTo>
                  <a:pt x="506980" y="828111"/>
                  <a:pt x="320013" y="827316"/>
                  <a:pt x="51792" y="841323"/>
                </a:cubicBezTo>
                <a:cubicBezTo>
                  <a:pt x="24641" y="841008"/>
                  <a:pt x="2059" y="820057"/>
                  <a:pt x="0" y="789531"/>
                </a:cubicBezTo>
                <a:cubicBezTo>
                  <a:pt x="-3405" y="613023"/>
                  <a:pt x="-14817" y="597407"/>
                  <a:pt x="0" y="435416"/>
                </a:cubicBezTo>
                <a:cubicBezTo>
                  <a:pt x="14817" y="273425"/>
                  <a:pt x="-11826" y="218444"/>
                  <a:pt x="0" y="51792"/>
                </a:cubicBezTo>
                <a:close/>
              </a:path>
            </a:pathLst>
          </a:custGeom>
          <a:noFill/>
          <a:ln w="28575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066581792">
                  <a:prstGeom prst="roundRect">
                    <a:avLst>
                      <a:gd name="adj" fmla="val 6156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EC9F0A1F-3B12-C32B-58F0-8487C37BBF85}"/>
              </a:ext>
            </a:extLst>
          </p:cNvPr>
          <p:cNvSpPr/>
          <p:nvPr/>
        </p:nvSpPr>
        <p:spPr>
          <a:xfrm>
            <a:off x="6422923" y="4524738"/>
            <a:ext cx="1314821" cy="801639"/>
          </a:xfrm>
          <a:custGeom>
            <a:avLst/>
            <a:gdLst>
              <a:gd name="connsiteX0" fmla="*/ 0 w 1314821"/>
              <a:gd name="connsiteY0" fmla="*/ 49349 h 801639"/>
              <a:gd name="connsiteX1" fmla="*/ 49349 w 1314821"/>
              <a:gd name="connsiteY1" fmla="*/ 0 h 801639"/>
              <a:gd name="connsiteX2" fmla="*/ 657411 w 1314821"/>
              <a:gd name="connsiteY2" fmla="*/ 0 h 801639"/>
              <a:gd name="connsiteX3" fmla="*/ 1265472 w 1314821"/>
              <a:gd name="connsiteY3" fmla="*/ 0 h 801639"/>
              <a:gd name="connsiteX4" fmla="*/ 1314821 w 1314821"/>
              <a:gd name="connsiteY4" fmla="*/ 49349 h 801639"/>
              <a:gd name="connsiteX5" fmla="*/ 1314821 w 1314821"/>
              <a:gd name="connsiteY5" fmla="*/ 386761 h 801639"/>
              <a:gd name="connsiteX6" fmla="*/ 1314821 w 1314821"/>
              <a:gd name="connsiteY6" fmla="*/ 752290 h 801639"/>
              <a:gd name="connsiteX7" fmla="*/ 1265472 w 1314821"/>
              <a:gd name="connsiteY7" fmla="*/ 801639 h 801639"/>
              <a:gd name="connsiteX8" fmla="*/ 693894 w 1314821"/>
              <a:gd name="connsiteY8" fmla="*/ 801639 h 801639"/>
              <a:gd name="connsiteX9" fmla="*/ 49349 w 1314821"/>
              <a:gd name="connsiteY9" fmla="*/ 801639 h 801639"/>
              <a:gd name="connsiteX10" fmla="*/ 0 w 1314821"/>
              <a:gd name="connsiteY10" fmla="*/ 752290 h 801639"/>
              <a:gd name="connsiteX11" fmla="*/ 0 w 1314821"/>
              <a:gd name="connsiteY11" fmla="*/ 393790 h 801639"/>
              <a:gd name="connsiteX12" fmla="*/ 0 w 1314821"/>
              <a:gd name="connsiteY12" fmla="*/ 49349 h 80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14821" h="801639" extrusionOk="0">
                <a:moveTo>
                  <a:pt x="0" y="49349"/>
                </a:moveTo>
                <a:cubicBezTo>
                  <a:pt x="-1715" y="18932"/>
                  <a:pt x="18583" y="-563"/>
                  <a:pt x="49349" y="0"/>
                </a:cubicBezTo>
                <a:cubicBezTo>
                  <a:pt x="294675" y="-13085"/>
                  <a:pt x="484781" y="25318"/>
                  <a:pt x="657411" y="0"/>
                </a:cubicBezTo>
                <a:cubicBezTo>
                  <a:pt x="830041" y="-25318"/>
                  <a:pt x="1025711" y="18795"/>
                  <a:pt x="1265472" y="0"/>
                </a:cubicBezTo>
                <a:cubicBezTo>
                  <a:pt x="1293805" y="-1828"/>
                  <a:pt x="1314166" y="20891"/>
                  <a:pt x="1314821" y="49349"/>
                </a:cubicBezTo>
                <a:cubicBezTo>
                  <a:pt x="1308194" y="181830"/>
                  <a:pt x="1301547" y="247634"/>
                  <a:pt x="1314821" y="386761"/>
                </a:cubicBezTo>
                <a:cubicBezTo>
                  <a:pt x="1328095" y="525888"/>
                  <a:pt x="1322120" y="601448"/>
                  <a:pt x="1314821" y="752290"/>
                </a:cubicBezTo>
                <a:cubicBezTo>
                  <a:pt x="1315672" y="777097"/>
                  <a:pt x="1289905" y="806184"/>
                  <a:pt x="1265472" y="801639"/>
                </a:cubicBezTo>
                <a:cubicBezTo>
                  <a:pt x="1095984" y="778732"/>
                  <a:pt x="901878" y="814758"/>
                  <a:pt x="693894" y="801639"/>
                </a:cubicBezTo>
                <a:cubicBezTo>
                  <a:pt x="485910" y="788520"/>
                  <a:pt x="213724" y="815221"/>
                  <a:pt x="49349" y="801639"/>
                </a:cubicBezTo>
                <a:cubicBezTo>
                  <a:pt x="18763" y="804358"/>
                  <a:pt x="-662" y="781573"/>
                  <a:pt x="0" y="752290"/>
                </a:cubicBezTo>
                <a:cubicBezTo>
                  <a:pt x="15997" y="633146"/>
                  <a:pt x="-5209" y="495848"/>
                  <a:pt x="0" y="393790"/>
                </a:cubicBezTo>
                <a:cubicBezTo>
                  <a:pt x="5209" y="291732"/>
                  <a:pt x="-10074" y="123237"/>
                  <a:pt x="0" y="49349"/>
                </a:cubicBezTo>
                <a:close/>
              </a:path>
            </a:pathLst>
          </a:custGeom>
          <a:noFill/>
          <a:ln w="28575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670090280">
                  <a:prstGeom prst="roundRect">
                    <a:avLst>
                      <a:gd name="adj" fmla="val 6156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A2A53D2-3593-A25E-8AB8-D0B6B9343842}"/>
              </a:ext>
            </a:extLst>
          </p:cNvPr>
          <p:cNvSpPr txBox="1"/>
          <p:nvPr/>
        </p:nvSpPr>
        <p:spPr>
          <a:xfrm>
            <a:off x="4507753" y="4568880"/>
            <a:ext cx="1497000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Customer Support Team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77B9642-CDDE-C5B6-1A65-960FFD17ABB9}"/>
              </a:ext>
            </a:extLst>
          </p:cNvPr>
          <p:cNvSpPr txBox="1"/>
          <p:nvPr/>
        </p:nvSpPr>
        <p:spPr>
          <a:xfrm>
            <a:off x="6475769" y="4556225"/>
            <a:ext cx="1299100" cy="73866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Delivery and Partnerships Team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8A5BB37-0B75-E9A4-FF3F-95B58B030824}"/>
              </a:ext>
            </a:extLst>
          </p:cNvPr>
          <p:cNvCxnSpPr>
            <a:cxnSpLocks/>
          </p:cNvCxnSpPr>
          <p:nvPr/>
        </p:nvCxnSpPr>
        <p:spPr>
          <a:xfrm flipV="1">
            <a:off x="878795" y="5177478"/>
            <a:ext cx="1881871" cy="1127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8259679-CDD1-8735-8B38-01EC221A2868}"/>
              </a:ext>
            </a:extLst>
          </p:cNvPr>
          <p:cNvCxnSpPr>
            <a:cxnSpLocks/>
          </p:cNvCxnSpPr>
          <p:nvPr/>
        </p:nvCxnSpPr>
        <p:spPr>
          <a:xfrm flipH="1" flipV="1">
            <a:off x="878795" y="5180706"/>
            <a:ext cx="1" cy="316264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ACC4656-D378-12D4-6567-08D024B1E163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2760667" y="5170914"/>
            <a:ext cx="0" cy="326897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A0CDA429-634E-8DF5-FEE0-CFE9942A6A3D}"/>
              </a:ext>
            </a:extLst>
          </p:cNvPr>
          <p:cNvCxnSpPr>
            <a:cxnSpLocks/>
          </p:cNvCxnSpPr>
          <p:nvPr/>
        </p:nvCxnSpPr>
        <p:spPr>
          <a:xfrm flipV="1">
            <a:off x="1593997" y="4967620"/>
            <a:ext cx="0" cy="209858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E9138D6-0E52-0780-DAA9-6EAAA3849A48}"/>
              </a:ext>
            </a:extLst>
          </p:cNvPr>
          <p:cNvCxnSpPr>
            <a:cxnSpLocks/>
          </p:cNvCxnSpPr>
          <p:nvPr/>
        </p:nvCxnSpPr>
        <p:spPr>
          <a:xfrm>
            <a:off x="5247115" y="4113888"/>
            <a:ext cx="1853773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B4E750EC-D643-1153-4361-EB9E98EAF11C}"/>
              </a:ext>
            </a:extLst>
          </p:cNvPr>
          <p:cNvCxnSpPr>
            <a:cxnSpLocks/>
            <a:stCxn id="87" idx="0"/>
          </p:cNvCxnSpPr>
          <p:nvPr/>
        </p:nvCxnSpPr>
        <p:spPr>
          <a:xfrm flipV="1">
            <a:off x="5247115" y="4102618"/>
            <a:ext cx="0" cy="382435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7FC09765-795D-076C-85FA-7B18B11D3483}"/>
              </a:ext>
            </a:extLst>
          </p:cNvPr>
          <p:cNvCxnSpPr>
            <a:cxnSpLocks/>
          </p:cNvCxnSpPr>
          <p:nvPr/>
        </p:nvCxnSpPr>
        <p:spPr>
          <a:xfrm flipV="1">
            <a:off x="7100888" y="4113888"/>
            <a:ext cx="0" cy="410851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61575CF9-8E57-4888-3C59-FB6E8A9FD707}"/>
              </a:ext>
            </a:extLst>
          </p:cNvPr>
          <p:cNvCxnSpPr>
            <a:cxnSpLocks/>
            <a:endCxn id="41" idx="2"/>
          </p:cNvCxnSpPr>
          <p:nvPr/>
        </p:nvCxnSpPr>
        <p:spPr>
          <a:xfrm flipV="1">
            <a:off x="6060363" y="3892490"/>
            <a:ext cx="0" cy="221398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5CAA931-75F4-FC29-E2A7-6CAA6C3A6290}"/>
              </a:ext>
            </a:extLst>
          </p:cNvPr>
          <p:cNvCxnSpPr>
            <a:cxnSpLocks/>
          </p:cNvCxnSpPr>
          <p:nvPr/>
        </p:nvCxnSpPr>
        <p:spPr>
          <a:xfrm flipH="1" flipV="1">
            <a:off x="6048504" y="2583882"/>
            <a:ext cx="4328" cy="221665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2C6890F6-69AB-7FB1-293A-E148351FA80C}"/>
              </a:ext>
            </a:extLst>
          </p:cNvPr>
          <p:cNvSpPr txBox="1"/>
          <p:nvPr/>
        </p:nvSpPr>
        <p:spPr>
          <a:xfrm>
            <a:off x="5829668" y="2033102"/>
            <a:ext cx="688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CEO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544CC9BA-690E-B7A4-19A1-C4D501EB29C2}"/>
              </a:ext>
            </a:extLst>
          </p:cNvPr>
          <p:cNvSpPr/>
          <p:nvPr/>
        </p:nvSpPr>
        <p:spPr>
          <a:xfrm rot="19806252">
            <a:off x="8602713" y="-1006684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24E53815-B468-2DA3-2654-886B61CCB846}"/>
              </a:ext>
            </a:extLst>
          </p:cNvPr>
          <p:cNvSpPr/>
          <p:nvPr/>
        </p:nvSpPr>
        <p:spPr>
          <a:xfrm rot="19806252">
            <a:off x="9160663" y="-822080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B8E23D97-AB45-96F1-B287-16D7E4690792}"/>
              </a:ext>
            </a:extLst>
          </p:cNvPr>
          <p:cNvSpPr/>
          <p:nvPr/>
        </p:nvSpPr>
        <p:spPr>
          <a:xfrm rot="19806252">
            <a:off x="4620215" y="5934638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57023E4-984D-852B-D230-DB2F4929354B}"/>
              </a:ext>
            </a:extLst>
          </p:cNvPr>
          <p:cNvSpPr/>
          <p:nvPr/>
        </p:nvSpPr>
        <p:spPr>
          <a:xfrm rot="19806252">
            <a:off x="5178165" y="6119242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Picture 82" descr="A white line drawing of a hand shaking&#10;&#10;Description automatically generated">
            <a:extLst>
              <a:ext uri="{FF2B5EF4-FFF2-40B4-BE49-F238E27FC236}">
                <a16:creationId xmlns:a16="http://schemas.microsoft.com/office/drawing/2014/main" id="{97E2283E-BE8B-ADC3-840A-2AD22D963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3466" y="4019375"/>
            <a:ext cx="475488" cy="475488"/>
          </a:xfrm>
          <a:prstGeom prst="rect">
            <a:avLst/>
          </a:prstGeom>
        </p:spPr>
      </p:pic>
      <p:pic>
        <p:nvPicPr>
          <p:cNvPr id="84" name="Picture 83" descr="A black and white logo&#10;&#10;Description automatically generated">
            <a:extLst>
              <a:ext uri="{FF2B5EF4-FFF2-40B4-BE49-F238E27FC236}">
                <a16:creationId xmlns:a16="http://schemas.microsoft.com/office/drawing/2014/main" id="{45D9AB46-4609-846A-D348-C2441A31F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49400" y="5192152"/>
            <a:ext cx="475488" cy="475488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08C89559-A63F-5DC0-23DC-67DDE9B1BC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39491" y="2593497"/>
            <a:ext cx="475488" cy="475488"/>
          </a:xfrm>
          <a:prstGeom prst="rect">
            <a:avLst/>
          </a:prstGeom>
        </p:spPr>
      </p:pic>
      <p:pic>
        <p:nvPicPr>
          <p:cNvPr id="94" name="Picture 93" descr="A white icon of a person holding a paper&#10;&#10;Description automatically generated">
            <a:extLst>
              <a:ext uri="{FF2B5EF4-FFF2-40B4-BE49-F238E27FC236}">
                <a16:creationId xmlns:a16="http://schemas.microsoft.com/office/drawing/2014/main" id="{A6A6E05F-C882-CDBF-D176-06790C4C60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49" y="7535345"/>
            <a:ext cx="475488" cy="475488"/>
          </a:xfrm>
          <a:prstGeom prst="rect">
            <a:avLst/>
          </a:prstGeom>
        </p:spPr>
      </p:pic>
      <p:pic>
        <p:nvPicPr>
          <p:cNvPr id="95" name="Picture 94" descr="A white line drawing of a balance scale&#10;&#10;Description automatically generated">
            <a:extLst>
              <a:ext uri="{FF2B5EF4-FFF2-40B4-BE49-F238E27FC236}">
                <a16:creationId xmlns:a16="http://schemas.microsoft.com/office/drawing/2014/main" id="{6D98C0FC-0928-DA46-C66C-46ED8D2E1F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2628" y="1557614"/>
            <a:ext cx="475488" cy="475488"/>
          </a:xfrm>
          <a:prstGeom prst="rect">
            <a:avLst/>
          </a:prstGeom>
        </p:spPr>
      </p:pic>
      <p:pic>
        <p:nvPicPr>
          <p:cNvPr id="96" name="Picture 95" descr="A white line drawing of a gavel and a document&#10;&#10;Description automatically generated">
            <a:extLst>
              <a:ext uri="{FF2B5EF4-FFF2-40B4-BE49-F238E27FC236}">
                <a16:creationId xmlns:a16="http://schemas.microsoft.com/office/drawing/2014/main" id="{58DDE17F-455E-1677-E9CB-0902DAED45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4388" y="2740402"/>
            <a:ext cx="475488" cy="475488"/>
          </a:xfrm>
          <a:prstGeom prst="rect">
            <a:avLst/>
          </a:prstGeom>
        </p:spPr>
      </p:pic>
      <p:pic>
        <p:nvPicPr>
          <p:cNvPr id="97" name="Picture 96" descr="A light bulb with a gear inside&#10;&#10;Description automatically generated">
            <a:extLst>
              <a:ext uri="{FF2B5EF4-FFF2-40B4-BE49-F238E27FC236}">
                <a16:creationId xmlns:a16="http://schemas.microsoft.com/office/drawing/2014/main" id="{707FED7D-4038-A0D7-C8FF-DE4B6C4233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8567" y="4524738"/>
            <a:ext cx="475488" cy="475488"/>
          </a:xfrm>
          <a:prstGeom prst="rect">
            <a:avLst/>
          </a:prstGeom>
        </p:spPr>
      </p:pic>
      <p:sp>
        <p:nvSpPr>
          <p:cNvPr id="100" name="Title 1">
            <a:extLst>
              <a:ext uri="{FF2B5EF4-FFF2-40B4-BE49-F238E27FC236}">
                <a16:creationId xmlns:a16="http://schemas.microsoft.com/office/drawing/2014/main" id="{D6F0F7F1-B961-2786-3CF0-911FBDB1590F}"/>
              </a:ext>
            </a:extLst>
          </p:cNvPr>
          <p:cNvSpPr txBox="1">
            <a:spLocks/>
          </p:cNvSpPr>
          <p:nvPr/>
        </p:nvSpPr>
        <p:spPr>
          <a:xfrm>
            <a:off x="2193872" y="1073337"/>
            <a:ext cx="5883166" cy="7318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Schnyder L" pitchFamily="50" charset="0"/>
              </a:rPr>
              <a:t>The Organizational structure</a:t>
            </a:r>
          </a:p>
        </p:txBody>
      </p:sp>
      <p:sp>
        <p:nvSpPr>
          <p:cNvPr id="106" name="Title 1">
            <a:extLst>
              <a:ext uri="{FF2B5EF4-FFF2-40B4-BE49-F238E27FC236}">
                <a16:creationId xmlns:a16="http://schemas.microsoft.com/office/drawing/2014/main" id="{A8CDC1C2-919D-8F65-B558-18EDE17F537D}"/>
              </a:ext>
            </a:extLst>
          </p:cNvPr>
          <p:cNvSpPr txBox="1">
            <a:spLocks/>
          </p:cNvSpPr>
          <p:nvPr/>
        </p:nvSpPr>
        <p:spPr>
          <a:xfrm>
            <a:off x="-9635567" y="1841873"/>
            <a:ext cx="9189498" cy="9961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dirty="0">
                <a:latin typeface="Schnyder L" pitchFamily="50" charset="0"/>
              </a:rPr>
              <a:t>Proposed Code of </a:t>
            </a:r>
            <a:r>
              <a:rPr lang="en-US" sz="7200" dirty="0">
                <a:solidFill>
                  <a:schemeClr val="accent6">
                    <a:lumMod val="50000"/>
                  </a:schemeClr>
                </a:solidFill>
                <a:latin typeface="Schnyder L" pitchFamily="50" charset="0"/>
              </a:rPr>
              <a:t>Ethics</a:t>
            </a:r>
          </a:p>
        </p:txBody>
      </p:sp>
    </p:spTree>
    <p:extLst>
      <p:ext uri="{BB962C8B-B14F-4D97-AF65-F5344CB8AC3E}">
        <p14:creationId xmlns:p14="http://schemas.microsoft.com/office/powerpoint/2010/main" val="157929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5374C-8AFB-0BD5-8B64-BC64A77E3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1FF6E0-750A-693A-E566-2ABB2B154177}"/>
              </a:ext>
            </a:extLst>
          </p:cNvPr>
          <p:cNvSpPr txBox="1"/>
          <p:nvPr/>
        </p:nvSpPr>
        <p:spPr>
          <a:xfrm>
            <a:off x="1649392" y="2282888"/>
            <a:ext cx="2416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Ethical Behavior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C59DDC-0CF1-26A3-986E-CDF7E385800D}"/>
              </a:ext>
            </a:extLst>
          </p:cNvPr>
          <p:cNvSpPr txBox="1"/>
          <p:nvPr/>
        </p:nvSpPr>
        <p:spPr>
          <a:xfrm>
            <a:off x="1574191" y="3838070"/>
            <a:ext cx="4314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Positive Work Environment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C0AAF2-E28B-BE07-A5AA-1F5DB467CDC6}"/>
              </a:ext>
            </a:extLst>
          </p:cNvPr>
          <p:cNvSpPr txBox="1"/>
          <p:nvPr/>
        </p:nvSpPr>
        <p:spPr>
          <a:xfrm>
            <a:off x="1621552" y="5365286"/>
            <a:ext cx="4181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Records and Legal Compliance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0D3EE4-F6B8-0B29-D9FC-09477B6CC158}"/>
              </a:ext>
            </a:extLst>
          </p:cNvPr>
          <p:cNvSpPr txBox="1"/>
          <p:nvPr/>
        </p:nvSpPr>
        <p:spPr>
          <a:xfrm>
            <a:off x="7267314" y="2263762"/>
            <a:ext cx="360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Conflict of Interest and Gifts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D882BE-0762-356E-95F8-FB39D10AF93E}"/>
              </a:ext>
            </a:extLst>
          </p:cNvPr>
          <p:cNvSpPr txBox="1"/>
          <p:nvPr/>
        </p:nvSpPr>
        <p:spPr>
          <a:xfrm>
            <a:off x="7331118" y="3749961"/>
            <a:ext cx="3676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Proprietary Information and Compliance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53CD08F-14BF-AEED-A1DA-069F45248E2C}"/>
              </a:ext>
            </a:extLst>
          </p:cNvPr>
          <p:cNvSpPr txBox="1">
            <a:spLocks/>
          </p:cNvSpPr>
          <p:nvPr/>
        </p:nvSpPr>
        <p:spPr>
          <a:xfrm>
            <a:off x="609457" y="252918"/>
            <a:ext cx="3168831" cy="9961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dirty="0">
                <a:solidFill>
                  <a:schemeClr val="accent6">
                    <a:lumMod val="75000"/>
                  </a:schemeClr>
                </a:solidFill>
                <a:latin typeface="Schnyder L" pitchFamily="50" charset="0"/>
              </a:rPr>
              <a:t>Eco</a:t>
            </a:r>
            <a:r>
              <a:rPr lang="en-US" sz="6600" dirty="0">
                <a:latin typeface="Schnyder L" pitchFamily="50" charset="0"/>
              </a:rPr>
              <a:t>Logic</a:t>
            </a:r>
            <a:endParaRPr lang="en-US" sz="4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1156F9-1442-7F06-9F18-97CA2941C5B4}"/>
              </a:ext>
            </a:extLst>
          </p:cNvPr>
          <p:cNvSpPr/>
          <p:nvPr/>
        </p:nvSpPr>
        <p:spPr>
          <a:xfrm>
            <a:off x="1123949" y="2193475"/>
            <a:ext cx="4533900" cy="1375139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486AB8-0AD5-497E-872F-86FE5FE8219C}"/>
              </a:ext>
            </a:extLst>
          </p:cNvPr>
          <p:cNvSpPr/>
          <p:nvPr/>
        </p:nvSpPr>
        <p:spPr>
          <a:xfrm>
            <a:off x="1123949" y="3762373"/>
            <a:ext cx="4533900" cy="1371600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598E47-5E2D-FAB0-4120-67CFC83B84C4}"/>
              </a:ext>
            </a:extLst>
          </p:cNvPr>
          <p:cNvSpPr/>
          <p:nvPr/>
        </p:nvSpPr>
        <p:spPr>
          <a:xfrm>
            <a:off x="1123949" y="5310948"/>
            <a:ext cx="4533900" cy="1371600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843C4B-F25E-0B51-FCFA-AD06C5371CD9}"/>
              </a:ext>
            </a:extLst>
          </p:cNvPr>
          <p:cNvSpPr/>
          <p:nvPr/>
        </p:nvSpPr>
        <p:spPr>
          <a:xfrm>
            <a:off x="6780685" y="2192386"/>
            <a:ext cx="4535424" cy="1371600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BA5CD4-9C58-50CA-ACAE-0B1B7633FD65}"/>
              </a:ext>
            </a:extLst>
          </p:cNvPr>
          <p:cNvSpPr/>
          <p:nvPr/>
        </p:nvSpPr>
        <p:spPr>
          <a:xfrm>
            <a:off x="6780685" y="3738153"/>
            <a:ext cx="4535424" cy="1371600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D4A9BB-069E-DD4B-1E60-2DCCAE9926B3}"/>
              </a:ext>
            </a:extLst>
          </p:cNvPr>
          <p:cNvSpPr txBox="1"/>
          <p:nvPr/>
        </p:nvSpPr>
        <p:spPr>
          <a:xfrm>
            <a:off x="1411227" y="2688997"/>
            <a:ext cx="3629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Honesty, Integrity, Transparency</a:t>
            </a:r>
          </a:p>
          <a:p>
            <a:pPr lvl="1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Sustainability Commitment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C52EE8-E1F5-CCFF-D068-4C5700BA5648}"/>
              </a:ext>
            </a:extLst>
          </p:cNvPr>
          <p:cNvSpPr txBox="1"/>
          <p:nvPr/>
        </p:nvSpPr>
        <p:spPr>
          <a:xfrm>
            <a:off x="1370202" y="4149385"/>
            <a:ext cx="3688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Respect, Inclusivity</a:t>
            </a:r>
          </a:p>
          <a:p>
            <a:pPr lvl="1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Collaboration, Work-life Balance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097F40-DEF7-6A9C-9EC3-034F13EB2C29}"/>
              </a:ext>
            </a:extLst>
          </p:cNvPr>
          <p:cNvSpPr txBox="1"/>
          <p:nvPr/>
        </p:nvSpPr>
        <p:spPr>
          <a:xfrm>
            <a:off x="1484328" y="5710445"/>
            <a:ext cx="2581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Accurate Records</a:t>
            </a:r>
          </a:p>
          <a:p>
            <a:pPr lvl="1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Legal Adherence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68A966-43F2-69EE-5E6C-F75D0AA62CD3}"/>
              </a:ext>
            </a:extLst>
          </p:cNvPr>
          <p:cNvSpPr txBox="1"/>
          <p:nvPr/>
        </p:nvSpPr>
        <p:spPr>
          <a:xfrm>
            <a:off x="7114059" y="2602371"/>
            <a:ext cx="3209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Disclosure of Conflicts</a:t>
            </a:r>
          </a:p>
          <a:p>
            <a:pPr lvl="1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Gift Restrictions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7A418B-D544-9632-3E4F-F1FD1C2B6C83}"/>
              </a:ext>
            </a:extLst>
          </p:cNvPr>
          <p:cNvSpPr txBox="1"/>
          <p:nvPr/>
        </p:nvSpPr>
        <p:spPr>
          <a:xfrm>
            <a:off x="7114059" y="4333942"/>
            <a:ext cx="4100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Information Protection</a:t>
            </a:r>
          </a:p>
          <a:p>
            <a:pPr lvl="1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Intellectual Property Compliance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EE0634-C9CC-D342-F449-47FB6B846B3D}"/>
              </a:ext>
            </a:extLst>
          </p:cNvPr>
          <p:cNvSpPr/>
          <p:nvPr/>
        </p:nvSpPr>
        <p:spPr>
          <a:xfrm>
            <a:off x="652382" y="2405321"/>
            <a:ext cx="931069" cy="92993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85CA0F-2F83-59BF-51A7-2C4FC58A5191}"/>
              </a:ext>
            </a:extLst>
          </p:cNvPr>
          <p:cNvSpPr/>
          <p:nvPr/>
        </p:nvSpPr>
        <p:spPr>
          <a:xfrm>
            <a:off x="640216" y="3993686"/>
            <a:ext cx="926012" cy="92993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9951AA-DD2F-347A-C4F3-225DEF29EBB8}"/>
              </a:ext>
            </a:extLst>
          </p:cNvPr>
          <p:cNvSpPr/>
          <p:nvPr/>
        </p:nvSpPr>
        <p:spPr>
          <a:xfrm>
            <a:off x="660943" y="5545950"/>
            <a:ext cx="926012" cy="92993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8FEC7-5C6C-88B9-C5D9-ABCAF555115B}"/>
              </a:ext>
            </a:extLst>
          </p:cNvPr>
          <p:cNvSpPr/>
          <p:nvPr/>
        </p:nvSpPr>
        <p:spPr>
          <a:xfrm>
            <a:off x="6302985" y="2379744"/>
            <a:ext cx="986678" cy="99688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0CBE36-59A6-46FD-9936-77FFE7092B2D}"/>
              </a:ext>
            </a:extLst>
          </p:cNvPr>
          <p:cNvSpPr/>
          <p:nvPr/>
        </p:nvSpPr>
        <p:spPr>
          <a:xfrm>
            <a:off x="6302985" y="3925511"/>
            <a:ext cx="986678" cy="99688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5311245-84B1-424A-A007-8EBA16BBC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7" y="2533108"/>
            <a:ext cx="740664" cy="74066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5D272D6-1D2F-4EF1-96E7-BA32D7F57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47" y="4080451"/>
            <a:ext cx="740664" cy="74066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01A0CA8-2F46-4905-AB96-F56A455235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47" y="5648011"/>
            <a:ext cx="740664" cy="74066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A76511C-E6F5-46C6-8066-21CF052216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377" y="2454829"/>
            <a:ext cx="740664" cy="74066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C5887BA-30D0-4341-92E4-6699DD0F04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845" y="4053621"/>
            <a:ext cx="740664" cy="74066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D162748-884C-9B9B-0C2A-6D87A55AF355}"/>
              </a:ext>
            </a:extLst>
          </p:cNvPr>
          <p:cNvSpPr/>
          <p:nvPr/>
        </p:nvSpPr>
        <p:spPr>
          <a:xfrm rot="15120155">
            <a:off x="8629538" y="-646067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58E37E-2080-85BB-7524-340E7D0CC909}"/>
              </a:ext>
            </a:extLst>
          </p:cNvPr>
          <p:cNvSpPr/>
          <p:nvPr/>
        </p:nvSpPr>
        <p:spPr>
          <a:xfrm rot="15120155">
            <a:off x="9187488" y="-461463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776B87-D81F-48A7-27A5-B1BF186E9E32}"/>
              </a:ext>
            </a:extLst>
          </p:cNvPr>
          <p:cNvSpPr/>
          <p:nvPr/>
        </p:nvSpPr>
        <p:spPr>
          <a:xfrm rot="19865480">
            <a:off x="6968713" y="5829846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149D5D3-B67D-96D1-712A-946634143CD2}"/>
              </a:ext>
            </a:extLst>
          </p:cNvPr>
          <p:cNvSpPr/>
          <p:nvPr/>
        </p:nvSpPr>
        <p:spPr>
          <a:xfrm rot="19865480">
            <a:off x="7526663" y="6014450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F025C5B9-025A-3A59-9119-F2CFFB302865}"/>
              </a:ext>
            </a:extLst>
          </p:cNvPr>
          <p:cNvSpPr txBox="1">
            <a:spLocks/>
          </p:cNvSpPr>
          <p:nvPr/>
        </p:nvSpPr>
        <p:spPr>
          <a:xfrm>
            <a:off x="2623361" y="1199483"/>
            <a:ext cx="5123639" cy="6381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Schnyder L" pitchFamily="50" charset="0"/>
              </a:rPr>
              <a:t>Proposed Code of </a:t>
            </a:r>
            <a:r>
              <a:rPr lang="en-US" sz="4000" dirty="0">
                <a:solidFill>
                  <a:schemeClr val="accent6">
                    <a:lumMod val="50000"/>
                  </a:schemeClr>
                </a:solidFill>
                <a:latin typeface="Schnyder L" pitchFamily="50" charset="0"/>
              </a:rPr>
              <a:t>Ethics</a:t>
            </a:r>
          </a:p>
        </p:txBody>
      </p:sp>
      <p:sp>
        <p:nvSpPr>
          <p:cNvPr id="103" name="Title 1">
            <a:extLst>
              <a:ext uri="{FF2B5EF4-FFF2-40B4-BE49-F238E27FC236}">
                <a16:creationId xmlns:a16="http://schemas.microsoft.com/office/drawing/2014/main" id="{FDA24B0B-2300-E8CB-5F87-5DC63F2AAD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3282371" y="2570774"/>
            <a:ext cx="14306336" cy="999909"/>
          </a:xfrm>
        </p:spPr>
        <p:txBody>
          <a:bodyPr>
            <a:noAutofit/>
          </a:bodyPr>
          <a:lstStyle/>
          <a:p>
            <a:pPr algn="l"/>
            <a:r>
              <a:rPr lang="en-US" sz="7200" dirty="0">
                <a:latin typeface="Schnyder L" pitchFamily="50" charset="0"/>
              </a:rPr>
              <a:t>Importance of these </a:t>
            </a:r>
            <a:r>
              <a:rPr lang="en-US" sz="7200" dirty="0">
                <a:solidFill>
                  <a:schemeClr val="accent6">
                    <a:lumMod val="75000"/>
                  </a:schemeClr>
                </a:solidFill>
                <a:latin typeface="Schnyder L" pitchFamily="50" charset="0"/>
              </a:rPr>
              <a:t>Ethical Codes</a:t>
            </a:r>
            <a:endParaRPr lang="en-US" sz="7200" dirty="0">
              <a:latin typeface="Schnyder L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5995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45DB5-7F25-F413-8503-516FE5776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2C59D-933C-8463-9669-2F36DC37CE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9147" y="1155578"/>
            <a:ext cx="7397803" cy="508836"/>
          </a:xfrm>
        </p:spPr>
        <p:txBody>
          <a:bodyPr>
            <a:noAutofit/>
          </a:bodyPr>
          <a:lstStyle/>
          <a:p>
            <a:pPr algn="l"/>
            <a:r>
              <a:rPr lang="en-US" sz="4000" dirty="0">
                <a:latin typeface="Schnyder L" pitchFamily="50" charset="0"/>
              </a:rPr>
              <a:t>Importance of these 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Schnyder L" pitchFamily="50" charset="0"/>
              </a:rPr>
              <a:t>Ethical Codes</a:t>
            </a:r>
            <a:endParaRPr lang="en-US" sz="4400" dirty="0">
              <a:latin typeface="Schnyder L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37F0E9-7C72-3A35-2B98-5E8C02E1B275}"/>
              </a:ext>
            </a:extLst>
          </p:cNvPr>
          <p:cNvSpPr txBox="1"/>
          <p:nvPr/>
        </p:nvSpPr>
        <p:spPr>
          <a:xfrm>
            <a:off x="1481130" y="3240083"/>
            <a:ext cx="410052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Trust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Builds credibility and public confidence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4EE14A-EB8C-407E-274D-B63E22AAF8EB}"/>
              </a:ext>
            </a:extLst>
          </p:cNvPr>
          <p:cNvSpPr txBox="1"/>
          <p:nvPr/>
        </p:nvSpPr>
        <p:spPr>
          <a:xfrm>
            <a:off x="1481130" y="2086605"/>
            <a:ext cx="374332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Safety 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Ensures the well-being of society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F83337-F19E-7F95-14F0-62936D437222}"/>
              </a:ext>
            </a:extLst>
          </p:cNvPr>
          <p:cNvSpPr txBox="1"/>
          <p:nvPr/>
        </p:nvSpPr>
        <p:spPr>
          <a:xfrm>
            <a:off x="1481130" y="4438762"/>
            <a:ext cx="374332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Sustainability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Promotes eco-friendly practices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933F37-2215-0445-5852-CED2C2AA4D58}"/>
              </a:ext>
            </a:extLst>
          </p:cNvPr>
          <p:cNvSpPr txBox="1"/>
          <p:nvPr/>
        </p:nvSpPr>
        <p:spPr>
          <a:xfrm>
            <a:off x="1481129" y="5508249"/>
            <a:ext cx="374332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Accountability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Upholds responsibility for actions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7F5B90-A754-A36A-546B-2D0D4ECB3398}"/>
              </a:ext>
            </a:extLst>
          </p:cNvPr>
          <p:cNvSpPr txBox="1"/>
          <p:nvPr/>
        </p:nvSpPr>
        <p:spPr>
          <a:xfrm>
            <a:off x="6496050" y="2068185"/>
            <a:ext cx="40084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Fairness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Ensures equal opportunities and treatment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C3F766-25D0-1936-CAA6-8C02D78F8B49}"/>
              </a:ext>
            </a:extLst>
          </p:cNvPr>
          <p:cNvSpPr txBox="1"/>
          <p:nvPr/>
        </p:nvSpPr>
        <p:spPr>
          <a:xfrm>
            <a:off x="6496050" y="3294564"/>
            <a:ext cx="410051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Compliance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Adheres to legal and regulatory standards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876FE8-E4E1-7D87-7443-165BA597F00F}"/>
              </a:ext>
            </a:extLst>
          </p:cNvPr>
          <p:cNvSpPr txBox="1"/>
          <p:nvPr/>
        </p:nvSpPr>
        <p:spPr>
          <a:xfrm>
            <a:off x="6569052" y="4402361"/>
            <a:ext cx="426087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Innovation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Fosters ethical problem-solving and creativity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8442DB7-02EF-8AFA-4C7E-6D7E4E2AA5C0}"/>
              </a:ext>
            </a:extLst>
          </p:cNvPr>
          <p:cNvSpPr txBox="1">
            <a:spLocks/>
          </p:cNvSpPr>
          <p:nvPr/>
        </p:nvSpPr>
        <p:spPr>
          <a:xfrm>
            <a:off x="609457" y="252918"/>
            <a:ext cx="3168831" cy="9961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dirty="0">
                <a:solidFill>
                  <a:schemeClr val="accent6">
                    <a:lumMod val="75000"/>
                  </a:schemeClr>
                </a:solidFill>
                <a:latin typeface="Schnyder L" pitchFamily="50" charset="0"/>
              </a:rPr>
              <a:t>Eco</a:t>
            </a:r>
            <a:r>
              <a:rPr lang="en-US" sz="6600" dirty="0">
                <a:latin typeface="Schnyder L" pitchFamily="50" charset="0"/>
              </a:rPr>
              <a:t>Logic</a:t>
            </a:r>
            <a:endParaRPr lang="en-US" sz="4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129766-0076-697D-2061-5A71983F7B30}"/>
              </a:ext>
            </a:extLst>
          </p:cNvPr>
          <p:cNvSpPr/>
          <p:nvPr/>
        </p:nvSpPr>
        <p:spPr>
          <a:xfrm>
            <a:off x="1004880" y="2032518"/>
            <a:ext cx="4100518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B4E3F8-A6FB-016E-6060-7F5FA7F44D25}"/>
              </a:ext>
            </a:extLst>
          </p:cNvPr>
          <p:cNvSpPr/>
          <p:nvPr/>
        </p:nvSpPr>
        <p:spPr>
          <a:xfrm>
            <a:off x="1004879" y="3225401"/>
            <a:ext cx="4100519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C4DEB8-C6C3-F1B1-9AB4-125EFD8FA7BB}"/>
              </a:ext>
            </a:extLst>
          </p:cNvPr>
          <p:cNvSpPr/>
          <p:nvPr/>
        </p:nvSpPr>
        <p:spPr>
          <a:xfrm>
            <a:off x="1004879" y="4402361"/>
            <a:ext cx="4100519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B4B7E5-E505-C10B-4FFE-A942BF099C50}"/>
              </a:ext>
            </a:extLst>
          </p:cNvPr>
          <p:cNvSpPr/>
          <p:nvPr/>
        </p:nvSpPr>
        <p:spPr>
          <a:xfrm>
            <a:off x="1004879" y="5526083"/>
            <a:ext cx="4100519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D85228-4A56-6645-0B42-723B7AEDB3AD}"/>
              </a:ext>
            </a:extLst>
          </p:cNvPr>
          <p:cNvSpPr/>
          <p:nvPr/>
        </p:nvSpPr>
        <p:spPr>
          <a:xfrm>
            <a:off x="6095998" y="2052455"/>
            <a:ext cx="4614871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D26907-182A-09B5-94B7-006871176803}"/>
              </a:ext>
            </a:extLst>
          </p:cNvPr>
          <p:cNvSpPr/>
          <p:nvPr/>
        </p:nvSpPr>
        <p:spPr>
          <a:xfrm>
            <a:off x="6095999" y="3221827"/>
            <a:ext cx="4614870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5E8029-7F04-EB1A-0B31-351772E65972}"/>
              </a:ext>
            </a:extLst>
          </p:cNvPr>
          <p:cNvSpPr/>
          <p:nvPr/>
        </p:nvSpPr>
        <p:spPr>
          <a:xfrm>
            <a:off x="6095999" y="4382289"/>
            <a:ext cx="4614869" cy="805445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185E7B-9668-EE18-8563-8BA16A282B01}"/>
              </a:ext>
            </a:extLst>
          </p:cNvPr>
          <p:cNvSpPr/>
          <p:nvPr/>
        </p:nvSpPr>
        <p:spPr>
          <a:xfrm>
            <a:off x="705810" y="2095454"/>
            <a:ext cx="597606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004D4A6-7BB5-E9EE-6C7F-2EC0A5C2A785}"/>
              </a:ext>
            </a:extLst>
          </p:cNvPr>
          <p:cNvSpPr/>
          <p:nvPr/>
        </p:nvSpPr>
        <p:spPr>
          <a:xfrm>
            <a:off x="701040" y="3295315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485F038-1E7F-2959-9A34-287DCC23F13E}"/>
              </a:ext>
            </a:extLst>
          </p:cNvPr>
          <p:cNvSpPr/>
          <p:nvPr/>
        </p:nvSpPr>
        <p:spPr>
          <a:xfrm>
            <a:off x="695887" y="4465297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E556988-6FCA-F6D9-1C6E-DEE6A12BB434}"/>
              </a:ext>
            </a:extLst>
          </p:cNvPr>
          <p:cNvSpPr/>
          <p:nvPr/>
        </p:nvSpPr>
        <p:spPr>
          <a:xfrm>
            <a:off x="695887" y="5589019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5E3C16-10EA-0A53-B235-9BB807CC197A}"/>
              </a:ext>
            </a:extLst>
          </p:cNvPr>
          <p:cNvSpPr/>
          <p:nvPr/>
        </p:nvSpPr>
        <p:spPr>
          <a:xfrm>
            <a:off x="5810903" y="2118518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EBA0CD-3EDD-E5E0-E159-19596787CC5D}"/>
              </a:ext>
            </a:extLst>
          </p:cNvPr>
          <p:cNvSpPr/>
          <p:nvPr/>
        </p:nvSpPr>
        <p:spPr>
          <a:xfrm>
            <a:off x="5798818" y="3295315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5BBD7C5-3A92-D043-5180-1DF43022E501}"/>
              </a:ext>
            </a:extLst>
          </p:cNvPr>
          <p:cNvSpPr/>
          <p:nvPr/>
        </p:nvSpPr>
        <p:spPr>
          <a:xfrm>
            <a:off x="5803896" y="4461633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C5FDBD0-0910-452F-BA6F-7B29A0B32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84" y="2187461"/>
            <a:ext cx="475488" cy="475488"/>
          </a:xfrm>
          <a:prstGeom prst="rect">
            <a:avLst/>
          </a:prstGeom>
        </p:spPr>
      </p:pic>
      <p:pic>
        <p:nvPicPr>
          <p:cNvPr id="20" name="Picture 19" descr="A white line drawing of a hand shaking&#10;&#10;Description automatically generated">
            <a:extLst>
              <a:ext uri="{FF2B5EF4-FFF2-40B4-BE49-F238E27FC236}">
                <a16:creationId xmlns:a16="http://schemas.microsoft.com/office/drawing/2014/main" id="{DF189D01-0B1E-587B-02A3-236D67280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50" y="3376770"/>
            <a:ext cx="475488" cy="475488"/>
          </a:xfrm>
          <a:prstGeom prst="rect">
            <a:avLst/>
          </a:prstGeom>
        </p:spPr>
      </p:pic>
      <p:pic>
        <p:nvPicPr>
          <p:cNvPr id="26" name="Picture 25" descr="A black and white logo&#10;&#10;Description automatically generated">
            <a:extLst>
              <a:ext uri="{FF2B5EF4-FFF2-40B4-BE49-F238E27FC236}">
                <a16:creationId xmlns:a16="http://schemas.microsoft.com/office/drawing/2014/main" id="{2E206201-590F-0054-6F27-7857E4061E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16" y="4549547"/>
            <a:ext cx="475488" cy="475488"/>
          </a:xfrm>
          <a:prstGeom prst="rect">
            <a:avLst/>
          </a:prstGeom>
        </p:spPr>
      </p:pic>
      <p:pic>
        <p:nvPicPr>
          <p:cNvPr id="30" name="Picture 29" descr="A white icon of a person holding a paper&#10;&#10;Description automatically generated">
            <a:extLst>
              <a:ext uri="{FF2B5EF4-FFF2-40B4-BE49-F238E27FC236}">
                <a16:creationId xmlns:a16="http://schemas.microsoft.com/office/drawing/2014/main" id="{56F722A2-3947-390C-0CE8-6432F05432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50" y="5681026"/>
            <a:ext cx="475488" cy="475488"/>
          </a:xfrm>
          <a:prstGeom prst="rect">
            <a:avLst/>
          </a:prstGeom>
        </p:spPr>
      </p:pic>
      <p:pic>
        <p:nvPicPr>
          <p:cNvPr id="36" name="Picture 35" descr="A white line drawing of a balance scale&#10;&#10;Description automatically generated">
            <a:extLst>
              <a:ext uri="{FF2B5EF4-FFF2-40B4-BE49-F238E27FC236}">
                <a16:creationId xmlns:a16="http://schemas.microsoft.com/office/drawing/2014/main" id="{53E677B5-BD88-F8C2-9695-4987D4D8DF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339" y="2181709"/>
            <a:ext cx="475488" cy="475488"/>
          </a:xfrm>
          <a:prstGeom prst="rect">
            <a:avLst/>
          </a:prstGeom>
        </p:spPr>
      </p:pic>
      <p:pic>
        <p:nvPicPr>
          <p:cNvPr id="40" name="Picture 39" descr="A white line drawing of a gavel and a document&#10;&#10;Description automatically generated">
            <a:extLst>
              <a:ext uri="{FF2B5EF4-FFF2-40B4-BE49-F238E27FC236}">
                <a16:creationId xmlns:a16="http://schemas.microsoft.com/office/drawing/2014/main" id="{8C8FBD0D-5F55-9A2A-954E-0419DE61D9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339" y="3376770"/>
            <a:ext cx="475488" cy="475488"/>
          </a:xfrm>
          <a:prstGeom prst="rect">
            <a:avLst/>
          </a:prstGeom>
        </p:spPr>
      </p:pic>
      <p:pic>
        <p:nvPicPr>
          <p:cNvPr id="43" name="Picture 42" descr="A light bulb with a gear inside&#10;&#10;Description automatically generated">
            <a:extLst>
              <a:ext uri="{FF2B5EF4-FFF2-40B4-BE49-F238E27FC236}">
                <a16:creationId xmlns:a16="http://schemas.microsoft.com/office/drawing/2014/main" id="{2963DC40-A60C-C226-649F-AB6CFD8A38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339" y="4553640"/>
            <a:ext cx="475488" cy="47548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0C53693-C2DB-9815-C3DC-8447B1A2B9D4}"/>
              </a:ext>
            </a:extLst>
          </p:cNvPr>
          <p:cNvSpPr/>
          <p:nvPr/>
        </p:nvSpPr>
        <p:spPr>
          <a:xfrm rot="9623039">
            <a:off x="6636746" y="-933597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7B2348-A7D8-AAD5-6E53-D66C8F196767}"/>
              </a:ext>
            </a:extLst>
          </p:cNvPr>
          <p:cNvSpPr/>
          <p:nvPr/>
        </p:nvSpPr>
        <p:spPr>
          <a:xfrm rot="9623039">
            <a:off x="7194696" y="-748993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C259AB9-B67C-521B-AF17-F29C4B7CAF37}"/>
              </a:ext>
            </a:extLst>
          </p:cNvPr>
          <p:cNvSpPr/>
          <p:nvPr/>
        </p:nvSpPr>
        <p:spPr>
          <a:xfrm rot="3829813">
            <a:off x="9323362" y="5789198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040569-89D5-5D83-0723-43E7B67E7DB5}"/>
              </a:ext>
            </a:extLst>
          </p:cNvPr>
          <p:cNvSpPr/>
          <p:nvPr/>
        </p:nvSpPr>
        <p:spPr>
          <a:xfrm rot="3829813">
            <a:off x="9881312" y="5973802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A6DC8838-7D7A-3DF5-EA10-09F8CD6F9F8B}"/>
              </a:ext>
            </a:extLst>
          </p:cNvPr>
          <p:cNvSpPr txBox="1">
            <a:spLocks/>
          </p:cNvSpPr>
          <p:nvPr/>
        </p:nvSpPr>
        <p:spPr>
          <a:xfrm>
            <a:off x="-6481796" y="2470882"/>
            <a:ext cx="6142055" cy="8338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>
                <a:latin typeface="Schnyder L" pitchFamily="50" charset="0"/>
              </a:rPr>
              <a:t>Implementation</a:t>
            </a:r>
            <a:endParaRPr lang="en-US" sz="7200" dirty="0">
              <a:latin typeface="Schnyder L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6561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C161D-811C-F4A6-99D6-BFC88DCD7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0D35F-409F-63B5-120E-7E4702277C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5625" y="1186532"/>
            <a:ext cx="3743326" cy="714375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latin typeface="Schnyder L" pitchFamily="50" charset="0"/>
              </a:rPr>
              <a:t>Implementation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BFC5D1B-9ED3-1896-7D69-6B942B399A16}"/>
              </a:ext>
            </a:extLst>
          </p:cNvPr>
          <p:cNvSpPr txBox="1">
            <a:spLocks/>
          </p:cNvSpPr>
          <p:nvPr/>
        </p:nvSpPr>
        <p:spPr>
          <a:xfrm>
            <a:off x="609457" y="252918"/>
            <a:ext cx="3168831" cy="9961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dirty="0">
                <a:solidFill>
                  <a:schemeClr val="accent6">
                    <a:lumMod val="75000"/>
                  </a:schemeClr>
                </a:solidFill>
                <a:latin typeface="Schnyder L" pitchFamily="50" charset="0"/>
              </a:rPr>
              <a:t>Eco</a:t>
            </a:r>
            <a:r>
              <a:rPr lang="en-US" sz="6600" dirty="0">
                <a:latin typeface="Schnyder L" pitchFamily="50" charset="0"/>
              </a:rPr>
              <a:t>Logic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BEB0D4-9D53-6E7C-8F20-1F64B5AE0EB6}"/>
              </a:ext>
            </a:extLst>
          </p:cNvPr>
          <p:cNvSpPr txBox="1"/>
          <p:nvPr/>
        </p:nvSpPr>
        <p:spPr>
          <a:xfrm>
            <a:off x="1566855" y="3632225"/>
            <a:ext cx="410052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Communication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Clear Guidelines, Employee Handbook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C61876-BFA4-8E96-6A0D-7053CB7C5C7C}"/>
              </a:ext>
            </a:extLst>
          </p:cNvPr>
          <p:cNvSpPr txBox="1"/>
          <p:nvPr/>
        </p:nvSpPr>
        <p:spPr>
          <a:xfrm>
            <a:off x="1566855" y="2478747"/>
            <a:ext cx="374332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Training 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600" dirty="0"/>
              <a:t>Regular Ethics Training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D25A2F-E831-EBEE-18BA-C51C12A3477C}"/>
              </a:ext>
            </a:extLst>
          </p:cNvPr>
          <p:cNvSpPr txBox="1"/>
          <p:nvPr/>
        </p:nvSpPr>
        <p:spPr>
          <a:xfrm>
            <a:off x="1566855" y="4830904"/>
            <a:ext cx="374332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Onboarding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Ethical Induction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3BBA86-DC4C-149F-42F6-2BB0B9E5DBDE}"/>
              </a:ext>
            </a:extLst>
          </p:cNvPr>
          <p:cNvSpPr txBox="1"/>
          <p:nvPr/>
        </p:nvSpPr>
        <p:spPr>
          <a:xfrm>
            <a:off x="6581775" y="2460327"/>
            <a:ext cx="40084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Support</a:t>
            </a: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 Dialogue, Ethical Resources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4D9EA-2F83-5341-AA4F-892D98AA2184}"/>
              </a:ext>
            </a:extLst>
          </p:cNvPr>
          <p:cNvSpPr txBox="1"/>
          <p:nvPr/>
        </p:nvSpPr>
        <p:spPr>
          <a:xfrm>
            <a:off x="6581241" y="3687122"/>
            <a:ext cx="410051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Leadership 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Ethical Role Models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56E824-74C6-0C6A-6C18-E4914EDC774A}"/>
              </a:ext>
            </a:extLst>
          </p:cNvPr>
          <p:cNvSpPr/>
          <p:nvPr/>
        </p:nvSpPr>
        <p:spPr>
          <a:xfrm>
            <a:off x="1090605" y="2424660"/>
            <a:ext cx="4100518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F49D45-2DE6-5A45-A99B-2687BD97497D}"/>
              </a:ext>
            </a:extLst>
          </p:cNvPr>
          <p:cNvSpPr/>
          <p:nvPr/>
        </p:nvSpPr>
        <p:spPr>
          <a:xfrm>
            <a:off x="1090604" y="3617543"/>
            <a:ext cx="4100519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1783F5-7295-88B1-7F18-587B6AADDA2C}"/>
              </a:ext>
            </a:extLst>
          </p:cNvPr>
          <p:cNvSpPr/>
          <p:nvPr/>
        </p:nvSpPr>
        <p:spPr>
          <a:xfrm>
            <a:off x="1090604" y="4794503"/>
            <a:ext cx="4100519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803940-9EDB-FF14-CA41-1FA8AB7E14FE}"/>
              </a:ext>
            </a:extLst>
          </p:cNvPr>
          <p:cNvSpPr/>
          <p:nvPr/>
        </p:nvSpPr>
        <p:spPr>
          <a:xfrm>
            <a:off x="6181724" y="2444597"/>
            <a:ext cx="4408522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5D1A63-2CAE-2D3A-8DA6-90EA3DDB7558}"/>
              </a:ext>
            </a:extLst>
          </p:cNvPr>
          <p:cNvSpPr/>
          <p:nvPr/>
        </p:nvSpPr>
        <p:spPr>
          <a:xfrm>
            <a:off x="6181724" y="3613969"/>
            <a:ext cx="4408521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7394DD0-72B2-0428-8615-BC4FF78C5C47}"/>
              </a:ext>
            </a:extLst>
          </p:cNvPr>
          <p:cNvSpPr/>
          <p:nvPr/>
        </p:nvSpPr>
        <p:spPr>
          <a:xfrm>
            <a:off x="791535" y="2487596"/>
            <a:ext cx="597606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0607EAF-7035-DF25-4AB9-E17E63BD64B4}"/>
              </a:ext>
            </a:extLst>
          </p:cNvPr>
          <p:cNvSpPr/>
          <p:nvPr/>
        </p:nvSpPr>
        <p:spPr>
          <a:xfrm>
            <a:off x="786765" y="3687457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3A1C3E9-76C8-31E1-49CE-34898918A172}"/>
              </a:ext>
            </a:extLst>
          </p:cNvPr>
          <p:cNvSpPr/>
          <p:nvPr/>
        </p:nvSpPr>
        <p:spPr>
          <a:xfrm>
            <a:off x="781612" y="4857439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D0C3A4-9A5D-7D31-12A5-26EBDB23AAE9}"/>
              </a:ext>
            </a:extLst>
          </p:cNvPr>
          <p:cNvSpPr/>
          <p:nvPr/>
        </p:nvSpPr>
        <p:spPr>
          <a:xfrm>
            <a:off x="5896628" y="2510660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298CE1E-E4A9-A31A-9E35-1634EC686927}"/>
              </a:ext>
            </a:extLst>
          </p:cNvPr>
          <p:cNvSpPr/>
          <p:nvPr/>
        </p:nvSpPr>
        <p:spPr>
          <a:xfrm>
            <a:off x="5884543" y="3665220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pointing at a board&#10;&#10;Description automatically generated">
            <a:extLst>
              <a:ext uri="{FF2B5EF4-FFF2-40B4-BE49-F238E27FC236}">
                <a16:creationId xmlns:a16="http://schemas.microsoft.com/office/drawing/2014/main" id="{2021AC1D-8F1A-D30E-C202-152C9870F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87" y="2603115"/>
            <a:ext cx="475488" cy="475488"/>
          </a:xfrm>
          <a:prstGeom prst="rect">
            <a:avLst/>
          </a:prstGeom>
        </p:spPr>
      </p:pic>
      <p:pic>
        <p:nvPicPr>
          <p:cNvPr id="10" name="Picture 9" descr="A white icon of people with a check mark and speech bubbles&#10;&#10;Description automatically generated">
            <a:extLst>
              <a:ext uri="{FF2B5EF4-FFF2-40B4-BE49-F238E27FC236}">
                <a16:creationId xmlns:a16="http://schemas.microsoft.com/office/drawing/2014/main" id="{EA17B36A-CA15-A40A-5F60-089770C6E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13" y="3774261"/>
            <a:ext cx="475488" cy="475488"/>
          </a:xfrm>
          <a:prstGeom prst="rect">
            <a:avLst/>
          </a:prstGeom>
        </p:spPr>
      </p:pic>
      <p:pic>
        <p:nvPicPr>
          <p:cNvPr id="12" name="Picture 11" descr="A white line drawing of a person and gear&#10;&#10;Description automatically generated">
            <a:extLst>
              <a:ext uri="{FF2B5EF4-FFF2-40B4-BE49-F238E27FC236}">
                <a16:creationId xmlns:a16="http://schemas.microsoft.com/office/drawing/2014/main" id="{359B161B-F657-0FC4-0B0D-250EABDB12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48" y="4933163"/>
            <a:ext cx="475488" cy="475488"/>
          </a:xfrm>
          <a:prstGeom prst="rect">
            <a:avLst/>
          </a:prstGeom>
        </p:spPr>
      </p:pic>
      <p:pic>
        <p:nvPicPr>
          <p:cNvPr id="14" name="Picture 13" descr="A white logo with a black background&#10;&#10;Description automatically generated">
            <a:extLst>
              <a:ext uri="{FF2B5EF4-FFF2-40B4-BE49-F238E27FC236}">
                <a16:creationId xmlns:a16="http://schemas.microsoft.com/office/drawing/2014/main" id="{01147CA7-98D1-882F-3BAA-03CE583D43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739" y="2586341"/>
            <a:ext cx="475488" cy="475488"/>
          </a:xfrm>
          <a:prstGeom prst="rect">
            <a:avLst/>
          </a:prstGeom>
        </p:spPr>
      </p:pic>
      <p:pic>
        <p:nvPicPr>
          <p:cNvPr id="18" name="Picture 17" descr="A group of people with a tie&#10;&#10;Description automatically generated">
            <a:extLst>
              <a:ext uri="{FF2B5EF4-FFF2-40B4-BE49-F238E27FC236}">
                <a16:creationId xmlns:a16="http://schemas.microsoft.com/office/drawing/2014/main" id="{C5257812-13BB-8CAB-0D33-DB2AA9A45A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805" y="3762566"/>
            <a:ext cx="475488" cy="4754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0EBF0EC-192D-FE28-475C-DD1507BE656C}"/>
              </a:ext>
            </a:extLst>
          </p:cNvPr>
          <p:cNvSpPr/>
          <p:nvPr/>
        </p:nvSpPr>
        <p:spPr>
          <a:xfrm rot="19988394">
            <a:off x="6636746" y="-933597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5F022D-722B-6449-B4CA-662C1F9E8CBA}"/>
              </a:ext>
            </a:extLst>
          </p:cNvPr>
          <p:cNvSpPr/>
          <p:nvPr/>
        </p:nvSpPr>
        <p:spPr>
          <a:xfrm rot="19988394">
            <a:off x="7194696" y="-748993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F94320-F5C3-D6C6-2BDE-D17A94B274EE}"/>
              </a:ext>
            </a:extLst>
          </p:cNvPr>
          <p:cNvSpPr/>
          <p:nvPr/>
        </p:nvSpPr>
        <p:spPr>
          <a:xfrm rot="14195168">
            <a:off x="9323362" y="5789198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0FC486-BB3A-BE20-4DDA-8988980A5B19}"/>
              </a:ext>
            </a:extLst>
          </p:cNvPr>
          <p:cNvSpPr/>
          <p:nvPr/>
        </p:nvSpPr>
        <p:spPr>
          <a:xfrm rot="14195168">
            <a:off x="9881312" y="5973802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A763D23-A442-4698-B78E-E0D096EABFCC}"/>
              </a:ext>
            </a:extLst>
          </p:cNvPr>
          <p:cNvSpPr txBox="1">
            <a:spLocks/>
          </p:cNvSpPr>
          <p:nvPr/>
        </p:nvSpPr>
        <p:spPr>
          <a:xfrm>
            <a:off x="-5169837" y="1895652"/>
            <a:ext cx="4960220" cy="10580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dirty="0">
                <a:latin typeface="Schnyder L" pitchFamily="50" charset="0"/>
              </a:rPr>
              <a:t>Enforcement</a:t>
            </a:r>
          </a:p>
        </p:txBody>
      </p:sp>
    </p:spTree>
    <p:extLst>
      <p:ext uri="{BB962C8B-B14F-4D97-AF65-F5344CB8AC3E}">
        <p14:creationId xmlns:p14="http://schemas.microsoft.com/office/powerpoint/2010/main" val="4073323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60999-C822-DB4D-8721-417193FF2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7646A9-3B92-7A17-56CB-F7646E3749FD}"/>
              </a:ext>
            </a:extLst>
          </p:cNvPr>
          <p:cNvSpPr txBox="1">
            <a:spLocks/>
          </p:cNvSpPr>
          <p:nvPr/>
        </p:nvSpPr>
        <p:spPr>
          <a:xfrm>
            <a:off x="3095625" y="1186532"/>
            <a:ext cx="3743326" cy="7143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Schnyder L" pitchFamily="50" charset="0"/>
              </a:rPr>
              <a:t>Enforcement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335D2F3-FF91-E6FF-64A9-F3E313A3642A}"/>
              </a:ext>
            </a:extLst>
          </p:cNvPr>
          <p:cNvSpPr txBox="1">
            <a:spLocks/>
          </p:cNvSpPr>
          <p:nvPr/>
        </p:nvSpPr>
        <p:spPr>
          <a:xfrm>
            <a:off x="609457" y="252918"/>
            <a:ext cx="3168831" cy="9961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dirty="0">
                <a:solidFill>
                  <a:schemeClr val="accent6">
                    <a:lumMod val="75000"/>
                  </a:schemeClr>
                </a:solidFill>
                <a:latin typeface="Schnyder L" pitchFamily="50" charset="0"/>
              </a:rPr>
              <a:t>Eco</a:t>
            </a:r>
            <a:r>
              <a:rPr lang="en-US" sz="6600" dirty="0">
                <a:latin typeface="Schnyder L" pitchFamily="50" charset="0"/>
              </a:rPr>
              <a:t>Logic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4F121F-2240-B396-226B-3BDE86B11EDA}"/>
              </a:ext>
            </a:extLst>
          </p:cNvPr>
          <p:cNvSpPr txBox="1"/>
          <p:nvPr/>
        </p:nvSpPr>
        <p:spPr>
          <a:xfrm>
            <a:off x="1576380" y="3629462"/>
            <a:ext cx="410052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Compliance 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Performance Reviews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A3B872-5598-BBF2-14D8-AB8FE64713A6}"/>
              </a:ext>
            </a:extLst>
          </p:cNvPr>
          <p:cNvSpPr txBox="1"/>
          <p:nvPr/>
        </p:nvSpPr>
        <p:spPr>
          <a:xfrm>
            <a:off x="1576380" y="2475984"/>
            <a:ext cx="374332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Monitoring 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Regular Audits, Feedback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B622EE-CAA3-13B3-1556-EB3F77560636}"/>
              </a:ext>
            </a:extLst>
          </p:cNvPr>
          <p:cNvSpPr txBox="1"/>
          <p:nvPr/>
        </p:nvSpPr>
        <p:spPr>
          <a:xfrm>
            <a:off x="1576380" y="4828141"/>
            <a:ext cx="374332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Disciplinary Actions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 Warnings, Suspension, Termination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221C31-2AB4-D98D-5A5D-67180F22373C}"/>
              </a:ext>
            </a:extLst>
          </p:cNvPr>
          <p:cNvSpPr txBox="1"/>
          <p:nvPr/>
        </p:nvSpPr>
        <p:spPr>
          <a:xfrm>
            <a:off x="6591300" y="2457564"/>
            <a:ext cx="40084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Investigation</a:t>
            </a:r>
            <a:b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/>
              <a:t>Incident Reporting, Fact-Finding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B6B8C-DF1D-057E-C747-DAF83E44A101}"/>
              </a:ext>
            </a:extLst>
          </p:cNvPr>
          <p:cNvSpPr txBox="1"/>
          <p:nvPr/>
        </p:nvSpPr>
        <p:spPr>
          <a:xfrm>
            <a:off x="6590766" y="3684359"/>
            <a:ext cx="410051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Accountability 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Transparency, Documentation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55299A-569B-27CE-2102-565A8C4D6CDF}"/>
              </a:ext>
            </a:extLst>
          </p:cNvPr>
          <p:cNvSpPr/>
          <p:nvPr/>
        </p:nvSpPr>
        <p:spPr>
          <a:xfrm>
            <a:off x="1100130" y="2421897"/>
            <a:ext cx="4100518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22B5D0-1144-1E18-0084-745DCD24E33F}"/>
              </a:ext>
            </a:extLst>
          </p:cNvPr>
          <p:cNvSpPr/>
          <p:nvPr/>
        </p:nvSpPr>
        <p:spPr>
          <a:xfrm>
            <a:off x="1100129" y="3614780"/>
            <a:ext cx="4100519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7F7E50-F0A5-CD7C-E5C9-2B96F1DDB0E5}"/>
              </a:ext>
            </a:extLst>
          </p:cNvPr>
          <p:cNvSpPr/>
          <p:nvPr/>
        </p:nvSpPr>
        <p:spPr>
          <a:xfrm>
            <a:off x="1100129" y="4791740"/>
            <a:ext cx="4100519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FD03E1-31C9-F31A-971F-EF9C221C42F4}"/>
              </a:ext>
            </a:extLst>
          </p:cNvPr>
          <p:cNvSpPr/>
          <p:nvPr/>
        </p:nvSpPr>
        <p:spPr>
          <a:xfrm>
            <a:off x="6191249" y="2441834"/>
            <a:ext cx="4408522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4B7BE-B97C-7B53-106C-D27A63711FA2}"/>
              </a:ext>
            </a:extLst>
          </p:cNvPr>
          <p:cNvSpPr/>
          <p:nvPr/>
        </p:nvSpPr>
        <p:spPr>
          <a:xfrm>
            <a:off x="6191249" y="3611206"/>
            <a:ext cx="4408521" cy="7853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745248A-BFD3-F011-369A-F1CF67A5AC2D}"/>
              </a:ext>
            </a:extLst>
          </p:cNvPr>
          <p:cNvSpPr/>
          <p:nvPr/>
        </p:nvSpPr>
        <p:spPr>
          <a:xfrm>
            <a:off x="801060" y="2484833"/>
            <a:ext cx="597606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D14BEE2-C5B0-95F1-235C-4C29E4DDDF33}"/>
              </a:ext>
            </a:extLst>
          </p:cNvPr>
          <p:cNvSpPr/>
          <p:nvPr/>
        </p:nvSpPr>
        <p:spPr>
          <a:xfrm>
            <a:off x="796290" y="3684694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8395BB-661B-4627-078E-8841B4A4CE6A}"/>
              </a:ext>
            </a:extLst>
          </p:cNvPr>
          <p:cNvSpPr/>
          <p:nvPr/>
        </p:nvSpPr>
        <p:spPr>
          <a:xfrm>
            <a:off x="791137" y="4854676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D20DEA-E720-7420-954E-18E3261CBC1F}"/>
              </a:ext>
            </a:extLst>
          </p:cNvPr>
          <p:cNvSpPr/>
          <p:nvPr/>
        </p:nvSpPr>
        <p:spPr>
          <a:xfrm>
            <a:off x="5906153" y="2507897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F6425CE-7744-FB03-D5E5-35E5466F0AD3}"/>
              </a:ext>
            </a:extLst>
          </p:cNvPr>
          <p:cNvSpPr/>
          <p:nvPr/>
        </p:nvSpPr>
        <p:spPr>
          <a:xfrm>
            <a:off x="5894068" y="3662457"/>
            <a:ext cx="594360" cy="6595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white eye with black center&#10;&#10;Description automatically generated">
            <a:extLst>
              <a:ext uri="{FF2B5EF4-FFF2-40B4-BE49-F238E27FC236}">
                <a16:creationId xmlns:a16="http://schemas.microsoft.com/office/drawing/2014/main" id="{B71B1860-1ADE-2906-F28A-08E520560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75" y="2576407"/>
            <a:ext cx="475488" cy="475488"/>
          </a:xfrm>
          <a:prstGeom prst="rect">
            <a:avLst/>
          </a:prstGeom>
        </p:spPr>
      </p:pic>
      <p:pic>
        <p:nvPicPr>
          <p:cNvPr id="10" name="Picture 9" descr="A white symbol with a gavel and a shield with a check mark&#10;&#10;Description automatically generated">
            <a:extLst>
              <a:ext uri="{FF2B5EF4-FFF2-40B4-BE49-F238E27FC236}">
                <a16:creationId xmlns:a16="http://schemas.microsoft.com/office/drawing/2014/main" id="{D4540ED5-F210-3711-56C2-46FA81671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98" y="3776701"/>
            <a:ext cx="475488" cy="475488"/>
          </a:xfrm>
          <a:prstGeom prst="rect">
            <a:avLst/>
          </a:prstGeom>
        </p:spPr>
      </p:pic>
      <p:pic>
        <p:nvPicPr>
          <p:cNvPr id="12" name="Picture 11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5A2A2D32-BC2F-6A1B-B7D5-EEA5F5E48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03" y="4946683"/>
            <a:ext cx="475488" cy="475488"/>
          </a:xfrm>
          <a:prstGeom prst="rect">
            <a:avLst/>
          </a:prstGeom>
        </p:spPr>
      </p:pic>
      <p:pic>
        <p:nvPicPr>
          <p:cNvPr id="28" name="Picture 27" descr="A white silhouette of a person with a magnifying glass&#10;&#10;Description automatically generated">
            <a:extLst>
              <a:ext uri="{FF2B5EF4-FFF2-40B4-BE49-F238E27FC236}">
                <a16:creationId xmlns:a16="http://schemas.microsoft.com/office/drawing/2014/main" id="{AA717E88-EE68-F41F-05FA-B5AC5268E1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231" y="2576407"/>
            <a:ext cx="475488" cy="475488"/>
          </a:xfrm>
          <a:prstGeom prst="rect">
            <a:avLst/>
          </a:prstGeom>
        </p:spPr>
      </p:pic>
      <p:pic>
        <p:nvPicPr>
          <p:cNvPr id="30" name="Picture 29" descr="A hand holding a shield with a check mark&#10;&#10;Description automatically generated">
            <a:extLst>
              <a:ext uri="{FF2B5EF4-FFF2-40B4-BE49-F238E27FC236}">
                <a16:creationId xmlns:a16="http://schemas.microsoft.com/office/drawing/2014/main" id="{950B2B58-B85D-B2CA-D437-FC0F9241CB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504" y="3737966"/>
            <a:ext cx="475488" cy="475488"/>
          </a:xfrm>
          <a:prstGeom prst="rect">
            <a:avLst/>
          </a:prstGeom>
        </p:spPr>
      </p:pic>
      <p:pic>
        <p:nvPicPr>
          <p:cNvPr id="2" name="Picture 1" descr="A handshake with a check mark and a circle&#10;&#10;Description automatically generated">
            <a:extLst>
              <a:ext uri="{FF2B5EF4-FFF2-40B4-BE49-F238E27FC236}">
                <a16:creationId xmlns:a16="http://schemas.microsoft.com/office/drawing/2014/main" id="{EDC55EE8-5AF2-1B0B-357A-25CBDC1F1B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9761" y="3196113"/>
            <a:ext cx="932688" cy="9326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135F62-D307-B8D9-EA3D-633D55992BA6}"/>
              </a:ext>
            </a:extLst>
          </p:cNvPr>
          <p:cNvSpPr/>
          <p:nvPr/>
        </p:nvSpPr>
        <p:spPr>
          <a:xfrm rot="4477830">
            <a:off x="8629538" y="-646067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1943EB-DC28-517A-04B2-D6645C7CD859}"/>
              </a:ext>
            </a:extLst>
          </p:cNvPr>
          <p:cNvSpPr/>
          <p:nvPr/>
        </p:nvSpPr>
        <p:spPr>
          <a:xfrm rot="4477830">
            <a:off x="9187488" y="-461463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00E373-984B-D12B-7DC0-D0071B82B807}"/>
              </a:ext>
            </a:extLst>
          </p:cNvPr>
          <p:cNvSpPr/>
          <p:nvPr/>
        </p:nvSpPr>
        <p:spPr>
          <a:xfrm rot="3674745">
            <a:off x="6968713" y="5829846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DC1528-5861-83F4-1553-FD8075C481DB}"/>
              </a:ext>
            </a:extLst>
          </p:cNvPr>
          <p:cNvSpPr/>
          <p:nvPr/>
        </p:nvSpPr>
        <p:spPr>
          <a:xfrm rot="3674745">
            <a:off x="7526663" y="6014450"/>
            <a:ext cx="1554480" cy="155448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C5042060-9D52-F093-EAED-F114814CBA30}"/>
              </a:ext>
            </a:extLst>
          </p:cNvPr>
          <p:cNvSpPr txBox="1">
            <a:spLocks/>
          </p:cNvSpPr>
          <p:nvPr/>
        </p:nvSpPr>
        <p:spPr>
          <a:xfrm>
            <a:off x="-5589903" y="1756057"/>
            <a:ext cx="6019696" cy="12257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>
                <a:latin typeface="Schnyder L" pitchFamily="50" charset="0"/>
              </a:rPr>
              <a:t>Call to </a:t>
            </a:r>
            <a:r>
              <a:rPr lang="en-US" sz="7200" dirty="0">
                <a:solidFill>
                  <a:schemeClr val="accent6">
                    <a:lumMod val="75000"/>
                  </a:schemeClr>
                </a:solidFill>
                <a:latin typeface="Schnyder L" pitchFamily="50" charset="0"/>
              </a:rPr>
              <a:t>Action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F885125-CC65-409F-B536-0DA4575D4F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2879" y="-968060"/>
            <a:ext cx="5913315" cy="783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503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957</TotalTime>
  <Words>459</Words>
  <Application>Microsoft Office PowerPoint</Application>
  <PresentationFormat>Widescreen</PresentationFormat>
  <Paragraphs>143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 Display</vt:lpstr>
      <vt:lpstr>Tahoma</vt:lpstr>
      <vt:lpstr>Arial</vt:lpstr>
      <vt:lpstr>Schnyder L</vt:lpstr>
      <vt:lpstr>Aptos</vt:lpstr>
      <vt:lpstr>Office Theme</vt:lpstr>
      <vt:lpstr>EcoLogic</vt:lpstr>
      <vt:lpstr>EcoLogic</vt:lpstr>
      <vt:lpstr>EcoLogic</vt:lpstr>
      <vt:lpstr>EcoLogic</vt:lpstr>
      <vt:lpstr>PowerPoint Presentation</vt:lpstr>
      <vt:lpstr>Importance of these Ethical Codes</vt:lpstr>
      <vt:lpstr>Importance of these Ethical Codes</vt:lpstr>
      <vt:lpstr>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EcoLogic</dc:title>
  <dc:creator>MD. ABU TOWSIF</dc:creator>
  <cp:lastModifiedBy>MD. ABU TOWSIF</cp:lastModifiedBy>
  <cp:revision>27</cp:revision>
  <dcterms:created xsi:type="dcterms:W3CDTF">2024-12-28T05:41:00Z</dcterms:created>
  <dcterms:modified xsi:type="dcterms:W3CDTF">2024-12-30T17:51:08Z</dcterms:modified>
</cp:coreProperties>
</file>